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72"/>
  </p:notesMasterIdLst>
  <p:sldIdLst>
    <p:sldId id="256" r:id="rId2"/>
    <p:sldId id="258" r:id="rId3"/>
    <p:sldId id="261" r:id="rId4"/>
    <p:sldId id="262" r:id="rId5"/>
    <p:sldId id="263" r:id="rId6"/>
    <p:sldId id="285" r:id="rId7"/>
    <p:sldId id="279" r:id="rId8"/>
    <p:sldId id="280" r:id="rId9"/>
    <p:sldId id="281" r:id="rId10"/>
    <p:sldId id="282" r:id="rId11"/>
    <p:sldId id="283" r:id="rId12"/>
    <p:sldId id="284" r:id="rId13"/>
    <p:sldId id="264" r:id="rId14"/>
    <p:sldId id="265" r:id="rId15"/>
    <p:sldId id="269" r:id="rId16"/>
    <p:sldId id="354" r:id="rId17"/>
    <p:sldId id="351" r:id="rId18"/>
    <p:sldId id="348" r:id="rId19"/>
    <p:sldId id="266" r:id="rId20"/>
    <p:sldId id="267" r:id="rId21"/>
    <p:sldId id="268" r:id="rId22"/>
    <p:sldId id="347" r:id="rId23"/>
    <p:sldId id="355" r:id="rId24"/>
    <p:sldId id="358" r:id="rId25"/>
    <p:sldId id="379" r:id="rId26"/>
    <p:sldId id="359" r:id="rId27"/>
    <p:sldId id="360" r:id="rId28"/>
    <p:sldId id="368" r:id="rId29"/>
    <p:sldId id="378" r:id="rId30"/>
    <p:sldId id="369" r:id="rId31"/>
    <p:sldId id="364" r:id="rId32"/>
    <p:sldId id="374" r:id="rId33"/>
    <p:sldId id="363" r:id="rId34"/>
    <p:sldId id="375" r:id="rId35"/>
    <p:sldId id="370" r:id="rId36"/>
    <p:sldId id="371" r:id="rId37"/>
    <p:sldId id="372" r:id="rId38"/>
    <p:sldId id="367" r:id="rId39"/>
    <p:sldId id="365" r:id="rId40"/>
    <p:sldId id="272" r:id="rId41"/>
    <p:sldId id="380" r:id="rId42"/>
    <p:sldId id="273" r:id="rId43"/>
    <p:sldId id="274" r:id="rId44"/>
    <p:sldId id="275" r:id="rId45"/>
    <p:sldId id="292" r:id="rId46"/>
    <p:sldId id="381" r:id="rId47"/>
    <p:sldId id="276" r:id="rId48"/>
    <p:sldId id="382" r:id="rId49"/>
    <p:sldId id="293" r:id="rId50"/>
    <p:sldId id="277" r:id="rId51"/>
    <p:sldId id="298" r:id="rId52"/>
    <p:sldId id="294" r:id="rId53"/>
    <p:sldId id="296" r:id="rId54"/>
    <p:sldId id="295" r:id="rId55"/>
    <p:sldId id="299" r:id="rId56"/>
    <p:sldId id="300" r:id="rId57"/>
    <p:sldId id="305" r:id="rId58"/>
    <p:sldId id="306" r:id="rId59"/>
    <p:sldId id="307" r:id="rId60"/>
    <p:sldId id="310" r:id="rId61"/>
    <p:sldId id="383" r:id="rId62"/>
    <p:sldId id="311" r:id="rId63"/>
    <p:sldId id="384" r:id="rId64"/>
    <p:sldId id="312" r:id="rId65"/>
    <p:sldId id="317" r:id="rId66"/>
    <p:sldId id="315" r:id="rId67"/>
    <p:sldId id="313" r:id="rId68"/>
    <p:sldId id="314" r:id="rId69"/>
    <p:sldId id="318" r:id="rId70"/>
    <p:sldId id="319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8" autoAdjust="0"/>
    <p:restoredTop sz="94660"/>
  </p:normalViewPr>
  <p:slideViewPr>
    <p:cSldViewPr>
      <p:cViewPr varScale="1">
        <p:scale>
          <a:sx n="56" d="100"/>
          <a:sy n="56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33D73-5C94-460B-932B-F6C17C18635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8C7C-1ABE-4FF5-934C-C57B25CE0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8C7C-1ABE-4FF5-934C-C57B25CE0AC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A8C7C-1ABE-4FF5-934C-C57B25CE0AC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8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36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9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22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2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5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7B0B-846B-4BE9-B9C7-2D99A114B619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b="1" dirty="0"/>
              <a:t>MODUL</a:t>
            </a:r>
            <a:r>
              <a:rPr lang="en-US" b="1" dirty="0"/>
              <a:t/>
            </a:r>
            <a:br>
              <a:rPr lang="en-US" b="1" dirty="0"/>
            </a:br>
            <a:r>
              <a:rPr lang="id-ID" b="1" dirty="0" smtClean="0">
                <a:solidFill>
                  <a:srgbClr val="92D050"/>
                </a:solidFill>
              </a:rPr>
              <a:t>P</a:t>
            </a:r>
            <a:r>
              <a:rPr lang="en-US" b="1" dirty="0" err="1" smtClean="0">
                <a:solidFill>
                  <a:srgbClr val="92D050"/>
                </a:solidFill>
              </a:rPr>
              <a:t>emeriksaan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id-ID" b="1" dirty="0" smtClean="0">
                <a:solidFill>
                  <a:srgbClr val="92D050"/>
                </a:solidFill>
              </a:rPr>
              <a:t>A</a:t>
            </a:r>
            <a:r>
              <a:rPr lang="en-US" b="1" dirty="0" err="1" smtClean="0">
                <a:solidFill>
                  <a:srgbClr val="92D050"/>
                </a:solidFill>
              </a:rPr>
              <a:t>kuntansi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id-ID" b="1" dirty="0" smtClean="0">
                <a:solidFill>
                  <a:srgbClr val="92D050"/>
                </a:solidFill>
              </a:rPr>
              <a:t>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4800" i="1" dirty="0" smtClean="0"/>
          </a:p>
          <a:p>
            <a:r>
              <a:rPr lang="en-US" sz="4800" b="1" i="1" dirty="0" smtClean="0">
                <a:solidFill>
                  <a:srgbClr val="FF0000"/>
                </a:solidFill>
              </a:rPr>
              <a:t>(</a:t>
            </a:r>
            <a:r>
              <a:rPr lang="en-US" sz="4800" b="1" i="1" dirty="0" err="1" smtClean="0">
                <a:solidFill>
                  <a:srgbClr val="FF0000"/>
                </a:solidFill>
              </a:rPr>
              <a:t>dalam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satu</a:t>
            </a:r>
            <a:r>
              <a:rPr lang="en-US" sz="4800" b="1" i="1" dirty="0" smtClean="0">
                <a:solidFill>
                  <a:srgbClr val="FF0000"/>
                </a:solidFill>
              </a:rPr>
              <a:t> semester)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audit </a:t>
            </a:r>
            <a:r>
              <a:rPr lang="en-US" sz="1800" dirty="0" err="1" smtClean="0"/>
              <a:t>lanjutan</a:t>
            </a:r>
            <a:r>
              <a:rPr lang="en-US" sz="1800" dirty="0" smtClean="0"/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FASE 2: MELAKUKAN PENGUJIAN ATAS PENGENDALIAN &amp; PENGUJIAN SUBSTANTIF TRANSAKSI</a:t>
            </a:r>
          </a:p>
          <a:p>
            <a:pPr marL="114300" indent="0">
              <a:buNone/>
            </a:pPr>
            <a:r>
              <a:rPr lang="en-US" dirty="0" smtClean="0"/>
              <a:t>							</a:t>
            </a:r>
            <a:r>
              <a:rPr lang="en-US" dirty="0" err="1" smtClean="0"/>
              <a:t>tidak</a:t>
            </a:r>
            <a:r>
              <a:rPr lang="en-US" dirty="0" smtClean="0"/>
              <a:t>							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</a:p>
          <a:p>
            <a:pPr marL="114300" indent="0"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ya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												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828800" y="2667000"/>
            <a:ext cx="5334000" cy="1371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Merencanakan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mengurangi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tingkat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penilaian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risiko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pengendalian</a:t>
            </a:r>
            <a:r>
              <a:rPr lang="en-US" b="1" dirty="0" smtClean="0">
                <a:solidFill>
                  <a:srgbClr val="C00000"/>
                </a:solidFill>
              </a:rPr>
              <a:t> ?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4191000"/>
            <a:ext cx="548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pengendalian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752600" y="5136573"/>
            <a:ext cx="5562600" cy="623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Melakukan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pengujian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substantif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transaksi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5943600"/>
            <a:ext cx="556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kemungkinan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saji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laporan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keuangan</a:t>
            </a:r>
            <a:endParaRPr lang="en-US" sz="2000" b="1" dirty="0"/>
          </a:p>
        </p:txBody>
      </p:sp>
      <p:cxnSp>
        <p:nvCxnSpPr>
          <p:cNvPr id="13" name="Straight Connector 12"/>
          <p:cNvCxnSpPr>
            <a:stCxn id="6" idx="2"/>
            <a:endCxn id="7" idx="0"/>
          </p:cNvCxnSpPr>
          <p:nvPr/>
        </p:nvCxnSpPr>
        <p:spPr>
          <a:xfrm>
            <a:off x="4495800" y="4038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Left Arrow 19"/>
          <p:cNvSpPr/>
          <p:nvPr/>
        </p:nvSpPr>
        <p:spPr>
          <a:xfrm>
            <a:off x="7315200" y="3352800"/>
            <a:ext cx="1371600" cy="228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0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audit </a:t>
            </a:r>
            <a:r>
              <a:rPr lang="en-US" sz="1600" dirty="0" err="1" smtClean="0"/>
              <a:t>lanjutan</a:t>
            </a:r>
            <a:r>
              <a:rPr lang="en-US" sz="1600" dirty="0" smtClean="0"/>
              <a:t> ……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FASE 3: MELAKUKAN PROSEDUR ANALITIS &amp; PENGUJIAN TERPERINCI SALDO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828800" y="2590800"/>
            <a:ext cx="56388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rendah</a:t>
            </a:r>
            <a:r>
              <a:rPr lang="en-US" sz="1400" b="1" dirty="0" smtClean="0"/>
              <a:t>        </a:t>
            </a:r>
            <a:r>
              <a:rPr lang="en-US" sz="1400" b="1" dirty="0" err="1" smtClean="0"/>
              <a:t>sedang</a:t>
            </a:r>
            <a:r>
              <a:rPr lang="en-US" sz="1400" b="1" dirty="0" smtClean="0"/>
              <a:t>         </a:t>
            </a:r>
            <a:r>
              <a:rPr lang="en-US" sz="1400" b="1" dirty="0" err="1" smtClean="0"/>
              <a:t>tinggi</a:t>
            </a:r>
            <a:r>
              <a:rPr lang="id-ID" sz="1400" b="1" dirty="0" smtClean="0"/>
              <a:t>/</a:t>
            </a:r>
          </a:p>
          <a:p>
            <a:pPr algn="ctr"/>
            <a:r>
              <a:rPr lang="en-US" sz="1400" b="1" dirty="0" smtClean="0"/>
              <a:t>              </a:t>
            </a:r>
            <a:r>
              <a:rPr lang="id-ID" sz="1400" b="1" dirty="0" smtClean="0"/>
              <a:t>          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id-ID" sz="1400" b="1" dirty="0" smtClean="0"/>
              <a:t>d</a:t>
            </a:r>
            <a:r>
              <a:rPr lang="en-US" sz="1400" b="1" dirty="0" err="1" smtClean="0"/>
              <a:t>i</a:t>
            </a:r>
            <a:r>
              <a:rPr lang="id-ID" sz="1400" b="1" dirty="0" smtClean="0"/>
              <a:t>ketahui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1828800" y="38100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prosedur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analitis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828800" y="44958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5"/>
                </a:solidFill>
              </a:rPr>
              <a:t>Melakukan</a:t>
            </a:r>
            <a:r>
              <a:rPr lang="en-US" sz="2400" b="1" dirty="0" smtClean="0">
                <a:solidFill>
                  <a:schemeClr val="accent5"/>
                </a:solidFill>
              </a:rPr>
              <a:t> </a:t>
            </a:r>
            <a:r>
              <a:rPr lang="en-US" sz="2400" b="1" dirty="0" err="1" smtClean="0">
                <a:solidFill>
                  <a:schemeClr val="accent5"/>
                </a:solidFill>
              </a:rPr>
              <a:t>pengujian</a:t>
            </a:r>
            <a:r>
              <a:rPr lang="en-US" sz="2400" b="1" dirty="0" smtClean="0">
                <a:solidFill>
                  <a:schemeClr val="accent5"/>
                </a:solidFill>
              </a:rPr>
              <a:t> unsur2 </a:t>
            </a:r>
            <a:r>
              <a:rPr lang="en-US" sz="2400" b="1" dirty="0" err="1" smtClean="0">
                <a:solidFill>
                  <a:schemeClr val="accent5"/>
                </a:solidFill>
              </a:rPr>
              <a:t>penting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1816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Melakukan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pengujian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substantif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transaksi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roses audit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lanjut</a:t>
            </a:r>
            <a:r>
              <a:rPr lang="en-US" sz="1800" b="1" dirty="0" smtClean="0"/>
              <a:t>………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FASE 4 &amp; 5 : MENYELESAIKAN AUDIT &amp; MENERBITKAN 		LHP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819400"/>
            <a:ext cx="6400800" cy="1117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2"/>
                </a:solidFill>
              </a:rPr>
              <a:t>Melakukan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pengujian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tambahan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untuk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penyajian</a:t>
            </a:r>
            <a:r>
              <a:rPr lang="en-US" sz="2000" b="1" dirty="0" smtClean="0">
                <a:solidFill>
                  <a:schemeClr val="accent2"/>
                </a:solidFill>
              </a:rPr>
              <a:t> &amp; </a:t>
            </a:r>
            <a:r>
              <a:rPr lang="en-US" sz="2000" b="1" dirty="0" err="1" smtClean="0">
                <a:solidFill>
                  <a:schemeClr val="accent2"/>
                </a:solidFill>
              </a:rPr>
              <a:t>pengungkapan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034763"/>
            <a:ext cx="6400800" cy="56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Mengumpulkan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bukti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akhir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695162"/>
            <a:ext cx="6400800" cy="562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Mengevaluasi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371600" y="5355562"/>
            <a:ext cx="6400800" cy="588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5"/>
                </a:solidFill>
              </a:rPr>
              <a:t>Menerbitkan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laporan</a:t>
            </a:r>
            <a:r>
              <a:rPr lang="en-US" sz="2800" b="1" dirty="0" smtClean="0">
                <a:solidFill>
                  <a:schemeClr val="accent5"/>
                </a:solidFill>
              </a:rPr>
              <a:t> audit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6041363"/>
            <a:ext cx="6400800" cy="660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Komunikasi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komite</a:t>
            </a:r>
            <a:r>
              <a:rPr lang="en-US" sz="2000" b="1" dirty="0" smtClean="0"/>
              <a:t> audit &amp; </a:t>
            </a:r>
            <a:r>
              <a:rPr lang="en-US" sz="2000" b="1" dirty="0" err="1" smtClean="0"/>
              <a:t>manajemen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597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id-ID" sz="2800" b="1" dirty="0">
                <a:solidFill>
                  <a:srgbClr val="C00000"/>
                </a:solidFill>
              </a:rPr>
              <a:t>P</a:t>
            </a:r>
            <a:r>
              <a:rPr lang="en-US" sz="2800" b="1" dirty="0">
                <a:solidFill>
                  <a:srgbClr val="C00000"/>
                </a:solidFill>
              </a:rPr>
              <a:t>ENGUJIAN </a:t>
            </a:r>
            <a:r>
              <a:rPr lang="id-ID" sz="2800" b="1" dirty="0">
                <a:solidFill>
                  <a:srgbClr val="C00000"/>
                </a:solidFill>
              </a:rPr>
              <a:t>PADA</a:t>
            </a:r>
            <a:r>
              <a:rPr lang="en-US" sz="2800" b="1" dirty="0">
                <a:solidFill>
                  <a:srgbClr val="C00000"/>
                </a:solidFill>
              </a:rPr>
              <a:t> SIKLUS </a:t>
            </a:r>
            <a:r>
              <a:rPr lang="id-ID" sz="2800" b="1" dirty="0">
                <a:solidFill>
                  <a:srgbClr val="C00000"/>
                </a:solidFill>
              </a:rPr>
              <a:t>PENJUALAN &amp; PENAGIHAN : PIUTANG DAGANG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AutoNum type="alphaUcPeriod"/>
            </a:pPr>
            <a:r>
              <a:rPr lang="id-ID" sz="6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MENJELASKAN METODOLOGI DALAM MENDESAIN</a:t>
            </a:r>
          </a:p>
          <a:p>
            <a:pPr marL="0" indent="0">
              <a:buNone/>
            </a:pPr>
            <a:r>
              <a:rPr lang="id-ID" sz="6400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id-ID" sz="6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 PENGUJIAN PERINCIAN SALDO MENGGUNAKAN RISIKO </a:t>
            </a:r>
          </a:p>
          <a:p>
            <a:pPr marL="0" indent="0">
              <a:buNone/>
            </a:pPr>
            <a:r>
              <a:rPr lang="id-ID" sz="6400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id-ID" sz="6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  AUDIT</a:t>
            </a:r>
          </a:p>
          <a:p>
            <a:pPr marL="0" indent="0">
              <a:buNone/>
            </a:pPr>
            <a:endParaRPr lang="id-ID" sz="6400" b="1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id-ID" sz="64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B. MENDESAIN DAN MELAKUKAN PROSEDUR ANALITIS   UNTUK      AKUN-AKUN DALAM SIKLUS PENJUALAN DAN PENAGIHAN</a:t>
            </a:r>
          </a:p>
          <a:p>
            <a:pPr marL="1143000" indent="-1143000">
              <a:buAutoNum type="alphaUcPeriod" startAt="2"/>
            </a:pPr>
            <a:endParaRPr lang="id-ID" sz="6400" b="1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id-ID" sz="6400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C. MENDESAIN DAN MELAKUKAN PENGUJIAN PERINCIAN </a:t>
            </a:r>
          </a:p>
          <a:p>
            <a:pPr marL="0" indent="0">
              <a:buNone/>
            </a:pPr>
            <a:r>
              <a:rPr lang="id-ID" sz="6400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id-ID" sz="6400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  SALDO PIUTANG DAGANG</a:t>
            </a:r>
          </a:p>
          <a:p>
            <a:pPr marL="0" indent="0">
              <a:buNone/>
            </a:pPr>
            <a:endParaRPr lang="id-ID" sz="6400" b="1" dirty="0" smtClean="0">
              <a:solidFill>
                <a:srgbClr val="00B0F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id-ID" sz="6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D. MENDESAI PROSEDUR AUDIT UNTUK AUDIT PIUTANG DAGANG,      MENGGUNAKAN KERTAS KERJA, PERENCANAAN BUKTI SEBAGAI     PANDUAN</a:t>
            </a:r>
          </a:p>
          <a:p>
            <a:pPr marL="0" indent="0">
              <a:buNone/>
            </a:pPr>
            <a:r>
              <a:rPr lang="id-ID" sz="11200" b="1" dirty="0" smtClean="0"/>
              <a:t> </a:t>
            </a:r>
            <a:endParaRPr lang="en-US" sz="11200" b="1" dirty="0"/>
          </a:p>
        </p:txBody>
      </p:sp>
    </p:spTree>
    <p:extLst>
      <p:ext uri="{BB962C8B-B14F-4D97-AF65-F5344CB8AC3E}">
        <p14:creationId xmlns:p14="http://schemas.microsoft.com/office/powerpoint/2010/main" val="318920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2930"/>
            <a:ext cx="6347714" cy="4508433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solidFill>
                  <a:srgbClr val="0070C0"/>
                </a:solidFill>
              </a:rPr>
              <a:t>TAHAP I :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1. MENGIDENTIFIKASI RISIKO BISNIS KLIEN YANG MEMPENGARUHI PIUTANG DAGANG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2. MENETAPKAN SALAH SAJI YANG DAPAT DITERIMA DAN MENILAI RISIKO BAWAAN UNTUK PIUTANG DAGANG</a:t>
            </a:r>
            <a:endParaRPr lang="id-ID" sz="2400" b="1" dirty="0">
              <a:solidFill>
                <a:srgbClr val="FF0000"/>
              </a:solidFill>
            </a:endParaRPr>
          </a:p>
          <a:p>
            <a:r>
              <a:rPr lang="id-ID" sz="2400" b="1" dirty="0" smtClean="0">
                <a:solidFill>
                  <a:srgbClr val="FF0000"/>
                </a:solidFill>
              </a:rPr>
              <a:t>3. MENILAI RISIKO PENGENDALIAN DALAM SIKLUS  PENJUALAN DAN PENAGIHAN</a:t>
            </a: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lphaUcPeriod"/>
            </a:pP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MENJELASKAN </a:t>
            </a:r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METODOLOGI DALAM MENDESAIN</a:t>
            </a:r>
          </a:p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  PENGUJIAN PERINCIAN SALDO MENGGUNAKAN </a:t>
            </a: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 RISIKO        </a:t>
            </a:r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04800"/>
            <a:ext cx="7696201" cy="57365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d-ID" sz="150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TAHAP II :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id-ID" sz="96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MENDESAIAN DAN MELAKUKAN PENGUJIAN  </a:t>
            </a:r>
          </a:p>
          <a:p>
            <a:pPr marL="0" indent="0">
              <a:buNone/>
            </a:pPr>
            <a:r>
              <a:rPr lang="id-ID" sz="96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PENGENDALIAN </a:t>
            </a:r>
            <a:r>
              <a:rPr lang="id-ID" sz="96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DAN PENGUJIAN SUBSTANTIF ATAS TRANSAKSI PADA SIKLUS PENJUALAN DAN PENAGIHAN</a:t>
            </a:r>
          </a:p>
          <a:p>
            <a:pPr marL="0" indent="0">
              <a:buNone/>
            </a:pPr>
            <a:r>
              <a:rPr lang="en-US" sz="12800" b="1" dirty="0"/>
              <a:t> </a:t>
            </a:r>
            <a:endParaRPr lang="en-US" sz="12800" dirty="0"/>
          </a:p>
          <a:p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kerangka</a:t>
            </a:r>
            <a:r>
              <a:rPr lang="en-US" sz="2800" b="1" dirty="0"/>
              <a:t> </a:t>
            </a:r>
            <a:r>
              <a:rPr lang="en-US" sz="2800" b="1" dirty="0" err="1"/>
              <a:t>perencanaan</a:t>
            </a:r>
            <a:r>
              <a:rPr lang="en-US" sz="2800" b="1" dirty="0"/>
              <a:t> program </a:t>
            </a: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Siklus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.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 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  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Unsur</a:t>
            </a:r>
            <a:r>
              <a:rPr lang="en-US" b="1" dirty="0" smtClean="0">
                <a:solidFill>
                  <a:srgbClr val="FFFF00"/>
                </a:solidFill>
              </a:rPr>
              <a:t> PI </a:t>
            </a:r>
            <a:r>
              <a:rPr lang="en-US" b="1" dirty="0" err="1" smtClean="0">
                <a:solidFill>
                  <a:srgbClr val="FFFF00"/>
                </a:solidFill>
              </a:rPr>
              <a:t>dlm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siklus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pendapatan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Kuesioner</a:t>
            </a:r>
            <a:r>
              <a:rPr lang="en-US" sz="2800" b="1" dirty="0" smtClean="0">
                <a:solidFill>
                  <a:srgbClr val="7030A0"/>
                </a:solidFill>
              </a:rPr>
              <a:t> PI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Uji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Kepatuhan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114800"/>
            <a:ext cx="2362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penjualan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	</a:t>
            </a:r>
            <a:r>
              <a:rPr lang="en-US" b="1" dirty="0" err="1" smtClean="0">
                <a:solidFill>
                  <a:srgbClr val="0070C0"/>
                </a:solidFill>
              </a:rPr>
              <a:t>kredit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penjualan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tunai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retur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penjualan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Sistem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penghapusan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piutang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7432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57150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4" idx="2"/>
          </p:cNvCxnSpPr>
          <p:nvPr/>
        </p:nvCxnSpPr>
        <p:spPr>
          <a:xfrm flipV="1">
            <a:off x="1562100" y="3048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181600"/>
            <a:ext cx="449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239000" y="30480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5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KERANGKA TUJUAN PEMERIKSAAN </a:t>
            </a:r>
            <a:br>
              <a:rPr lang="en-US" b="1" dirty="0"/>
            </a:br>
            <a:r>
              <a:rPr lang="en-US" b="1" dirty="0"/>
              <a:t>DALAM PENGUJIAN SUBSTANTIF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305801" cy="3880773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 err="1" smtClean="0"/>
              <a:t>Verifikasi</a:t>
            </a:r>
            <a:endParaRPr lang="en-US" sz="5600" b="1" dirty="0" smtClean="0"/>
          </a:p>
          <a:p>
            <a:r>
              <a:rPr lang="en-US" sz="5600" b="1" dirty="0" err="1" smtClean="0"/>
              <a:t>Penyajian</a:t>
            </a:r>
            <a:r>
              <a:rPr lang="en-US" sz="5600" b="1" dirty="0" smtClean="0"/>
              <a:t> di             </a:t>
            </a:r>
            <a:r>
              <a:rPr lang="en-US" sz="5600" b="1" dirty="0" err="1" smtClean="0"/>
              <a:t>Pengujian</a:t>
            </a:r>
            <a:r>
              <a:rPr lang="en-US" sz="5600" b="1" dirty="0" smtClean="0"/>
              <a:t>            </a:t>
            </a:r>
            <a:r>
              <a:rPr lang="en-US" sz="5600" b="1" dirty="0" err="1" smtClean="0"/>
              <a:t>Verifikasi</a:t>
            </a:r>
            <a:endParaRPr lang="en-US" sz="5600" b="1" dirty="0"/>
          </a:p>
          <a:p>
            <a:r>
              <a:rPr lang="en-US" sz="5600" b="1" dirty="0" err="1" smtClean="0"/>
              <a:t>Dalam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laporan</a:t>
            </a:r>
            <a:r>
              <a:rPr lang="en-US" sz="5600" b="1" dirty="0"/>
              <a:t> </a:t>
            </a:r>
            <a:r>
              <a:rPr lang="en-US" sz="5600" b="1" dirty="0" smtClean="0"/>
              <a:t>        </a:t>
            </a:r>
            <a:r>
              <a:rPr lang="en-US" sz="5600" b="1" dirty="0" err="1" smtClean="0"/>
              <a:t>Penggelapan</a:t>
            </a:r>
            <a:r>
              <a:rPr lang="en-US" sz="5600" b="1" dirty="0"/>
              <a:t> </a:t>
            </a:r>
            <a:r>
              <a:rPr lang="en-US" sz="5600" b="1" dirty="0" smtClean="0"/>
              <a:t>    </a:t>
            </a:r>
            <a:r>
              <a:rPr lang="en-US" sz="5600" b="1" dirty="0" err="1" smtClean="0"/>
              <a:t>Pisah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batas</a:t>
            </a:r>
            <a:r>
              <a:rPr lang="en-US" sz="5600" b="1" dirty="0"/>
              <a:t>	</a:t>
            </a:r>
            <a:r>
              <a:rPr lang="en-US" sz="5600" b="1" dirty="0" smtClean="0"/>
              <a:t>     </a:t>
            </a:r>
            <a:r>
              <a:rPr lang="en-US" sz="5600" b="1" dirty="0" err="1" smtClean="0"/>
              <a:t>Verifikasi</a:t>
            </a:r>
            <a:endParaRPr lang="en-US" sz="5600" b="1" dirty="0"/>
          </a:p>
          <a:p>
            <a:r>
              <a:rPr lang="en-US" sz="5600" b="1" dirty="0" err="1" smtClean="0"/>
              <a:t>keuangan</a:t>
            </a:r>
            <a:r>
              <a:rPr lang="en-US" sz="5600" b="1" dirty="0"/>
              <a:t>	</a:t>
            </a:r>
            <a:r>
              <a:rPr lang="en-US" sz="5600" b="1" dirty="0" smtClean="0"/>
              <a:t>             </a:t>
            </a:r>
            <a:r>
              <a:rPr lang="en-US" sz="5600" b="1" dirty="0"/>
              <a:t>	 </a:t>
            </a:r>
            <a:r>
              <a:rPr lang="en-US" sz="5600" b="1" dirty="0" smtClean="0"/>
              <a:t>           		    </a:t>
            </a:r>
            <a:r>
              <a:rPr lang="id-ID" sz="5600" b="1" dirty="0" smtClean="0"/>
              <a:t>             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eksistensi</a:t>
            </a:r>
            <a:r>
              <a:rPr lang="en-US" sz="5600" b="1" dirty="0"/>
              <a:t>	</a:t>
            </a:r>
            <a:r>
              <a:rPr lang="id-ID" sz="5600" b="1" dirty="0"/>
              <a:t> </a:t>
            </a:r>
            <a:r>
              <a:rPr lang="id-ID" sz="5600" b="1" dirty="0" smtClean="0"/>
              <a:t>        </a:t>
            </a:r>
            <a:r>
              <a:rPr lang="id-ID" sz="4800" b="1" dirty="0" smtClean="0"/>
              <a:t>PEMERIKSAAN</a:t>
            </a:r>
            <a:r>
              <a:rPr lang="en-US" sz="4800" b="1" dirty="0" smtClean="0"/>
              <a:t>													        		</a:t>
            </a:r>
            <a:r>
              <a:rPr lang="id-ID" sz="4800" b="1" dirty="0" smtClean="0"/>
              <a:t>DIMULAI DARI SINI</a:t>
            </a:r>
            <a:r>
              <a:rPr lang="en-US" sz="4800" b="1" dirty="0" smtClean="0"/>
              <a:t>						</a:t>
            </a:r>
            <a:endParaRPr lang="en-US" sz="4300" b="1" dirty="0" smtClean="0"/>
          </a:p>
          <a:p>
            <a:pPr marL="2194560" lvl="8" indent="0">
              <a:buNone/>
            </a:pPr>
            <a:r>
              <a:rPr lang="en-US" sz="3300" b="1" dirty="0"/>
              <a:t>	</a:t>
            </a:r>
            <a:r>
              <a:rPr lang="en-US" sz="3300" b="1" dirty="0" smtClean="0"/>
              <a:t>				</a:t>
            </a:r>
            <a:r>
              <a:rPr lang="id-ID" sz="3300" b="1" dirty="0" smtClean="0"/>
              <a:t>                </a:t>
            </a:r>
          </a:p>
          <a:p>
            <a:pPr marL="2194560" lvl="8" indent="0">
              <a:buNone/>
            </a:pPr>
            <a:endParaRPr lang="id-ID" sz="3300" b="1" dirty="0"/>
          </a:p>
          <a:p>
            <a:pPr marL="2194560" lvl="8" indent="0">
              <a:buNone/>
            </a:pPr>
            <a:r>
              <a:rPr lang="id-ID" sz="3300" b="1" dirty="0" smtClean="0"/>
              <a:t>                                                                      </a:t>
            </a:r>
            <a:r>
              <a:rPr lang="en-US" sz="5600" b="1" dirty="0" err="1" smtClean="0"/>
              <a:t>Rekonsiliasi</a:t>
            </a:r>
            <a:endParaRPr lang="en-US" sz="5600" b="1" dirty="0"/>
          </a:p>
          <a:p>
            <a:r>
              <a:rPr lang="en-US" sz="4400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</a:t>
            </a:r>
            <a:endParaRPr lang="en-US" b="1" dirty="0" smtClean="0"/>
          </a:p>
          <a:p>
            <a:pPr marL="2194560" lvl="8" indent="0">
              <a:buNone/>
            </a:pPr>
            <a:r>
              <a:rPr lang="en-US" sz="3400" b="1" dirty="0" smtClean="0"/>
              <a:t>`			      </a:t>
            </a:r>
            <a:r>
              <a:rPr lang="en-US" sz="4800" b="1" dirty="0" smtClean="0"/>
              <a:t>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8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743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3200" y="2438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1000" y="2552700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2743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2000" y="4572000"/>
            <a:ext cx="213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Aktiva</a:t>
            </a:r>
            <a:r>
              <a:rPr lang="en-US" b="1" dirty="0" smtClean="0"/>
              <a:t> per audit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114800" y="4572000"/>
            <a:ext cx="1905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Saldo</a:t>
            </a:r>
            <a:r>
              <a:rPr lang="en-US" b="1" dirty="0" smtClean="0"/>
              <a:t> yang </a:t>
            </a:r>
            <a:r>
              <a:rPr lang="en-US" b="1" dirty="0" err="1" smtClean="0"/>
              <a:t>disajikan</a:t>
            </a:r>
            <a:r>
              <a:rPr lang="en-US" b="1" dirty="0" smtClean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7010400" y="45720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Catatan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895600" y="5105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9" idx="1"/>
          </p:cNvCxnSpPr>
          <p:nvPr/>
        </p:nvCxnSpPr>
        <p:spPr>
          <a:xfrm>
            <a:off x="6019800" y="5105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219200" y="3124200"/>
            <a:ext cx="2286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43200" y="3124200"/>
            <a:ext cx="762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505200" y="3124200"/>
            <a:ext cx="685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81400" y="3276600"/>
            <a:ext cx="190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515100" y="3276600"/>
            <a:ext cx="6477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257800" y="4191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09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id-ID" sz="20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TAHAP </a:t>
            </a:r>
            <a:r>
              <a:rPr lang="id-ID" sz="20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III </a:t>
            </a:r>
            <a:r>
              <a:rPr lang="id-ID" sz="20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:</a:t>
            </a:r>
            <a:r>
              <a:rPr lang="id-ID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/>
            </a:r>
            <a:br>
              <a:rPr lang="id-ID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</a:br>
            <a:r>
              <a:rPr lang="id-ID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1. MENDESAIN </a:t>
            </a:r>
            <a:r>
              <a:rPr lang="id-ID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DAN MELAKUKAN PROSEDUR ANALITIS UNTUK PIUTANG DAGANG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2</a:t>
            </a: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. MENDESAIN UJI PERINCIAN PIUTANG DAGANG UNTUK MEMENUHI TUJUAN AUDIT TERKAIT SALDO :</a:t>
            </a:r>
          </a:p>
          <a:p>
            <a:pPr>
              <a:buAutoNum type="alphaUcPeriod"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PROSEDUR AUDIT</a:t>
            </a:r>
          </a:p>
          <a:p>
            <a:pPr marL="0" indent="0">
              <a:buNone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B. JUMLAH SAMPEL</a:t>
            </a:r>
          </a:p>
          <a:p>
            <a:pPr marL="0" indent="0">
              <a:buNone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C. SAMPEL YANG DIPILIH</a:t>
            </a:r>
          </a:p>
          <a:p>
            <a:pPr marL="0" indent="0">
              <a:buNone/>
            </a:pPr>
            <a:r>
              <a:rPr lang="id-ID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D. PENETAPAN WAKTU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61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smtClean="0"/>
              <a:t>TUJUAN AUDIT TERKAIT SALDO PIUTANG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8229600" cy="4775200"/>
          </a:xfrm>
        </p:spPr>
        <p:txBody>
          <a:bodyPr>
            <a:noAutofit/>
          </a:bodyPr>
          <a:lstStyle/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1. SESUAI DENGAN BUKU BESAR DAN BUKU BANTU (KECOCOKAN PERINCIAN)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2. PENCATATAN PIUTANG DAGANG YANG TERJADI (KEBERADAAN)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3. SELURUH PIUTANG DAGANG SUDAH DIHITUNG ( KEBERADAAN)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4. JUMLAH PIUTANG DAGANG YANG TEPAT ( AKURASI 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5. PIUTANG DAGANG DIKLASIFIKASI DENGAN BENAR (KLASIFIKASI)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6. CUT OFF WAKTU PIUTAG DAGANG YANG TEPAT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7. PIUTANG DAGANG DINYATAKAN DALAM NILAI YANG DAPAT DIREALISASI</a:t>
            </a:r>
          </a:p>
          <a:p>
            <a:r>
              <a:rPr lang="id-ID" sz="2000" b="1" dirty="0" smtClean="0">
                <a:solidFill>
                  <a:schemeClr val="accent4">
                    <a:lumMod val="75000"/>
                  </a:schemeClr>
                </a:solidFill>
              </a:rPr>
              <a:t>8. KLIEN MEMILIKI HAK ATAS PIUTANG DAGANG (HAK)</a:t>
            </a:r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SILABI AUDIT 2:</a:t>
            </a:r>
            <a:endParaRPr lang="id-ID" sz="3600" b="1" u="sng" dirty="0" smtClean="0">
              <a:solidFill>
                <a:srgbClr val="FF0000"/>
              </a:solidFill>
            </a:endParaRPr>
          </a:p>
          <a:p>
            <a:r>
              <a:rPr lang="id-ID" sz="3200" b="1" dirty="0" smtClean="0">
                <a:solidFill>
                  <a:srgbClr val="7030A0"/>
                </a:solidFill>
              </a:rPr>
              <a:t>PENGANTAR : PROSES AUDIT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dirty="0"/>
              <a:t>		</a:t>
            </a:r>
          </a:p>
          <a:p>
            <a:pPr marL="742950" indent="-742950">
              <a:buAutoNum type="arabicPeriod"/>
            </a:pPr>
            <a:r>
              <a:rPr lang="id-ID" sz="3600" b="1" dirty="0" smtClean="0">
                <a:solidFill>
                  <a:srgbClr val="FFC000"/>
                </a:solidFill>
              </a:rPr>
              <a:t>P</a:t>
            </a:r>
            <a:r>
              <a:rPr lang="en-US" sz="3600" b="1" dirty="0" smtClean="0">
                <a:solidFill>
                  <a:srgbClr val="FFC000"/>
                </a:solidFill>
              </a:rPr>
              <a:t>ENGUJIAN </a:t>
            </a:r>
            <a:r>
              <a:rPr lang="id-ID" sz="3600" b="1" dirty="0" smtClean="0">
                <a:solidFill>
                  <a:srgbClr val="FFC000"/>
                </a:solidFill>
              </a:rPr>
              <a:t>PADA</a:t>
            </a:r>
            <a:r>
              <a:rPr lang="en-US" sz="3600" b="1" dirty="0" smtClean="0">
                <a:solidFill>
                  <a:srgbClr val="FFC000"/>
                </a:solidFill>
              </a:rPr>
              <a:t> SIKLUS </a:t>
            </a:r>
            <a:r>
              <a:rPr lang="id-ID" sz="3600" b="1" dirty="0" smtClean="0">
                <a:solidFill>
                  <a:srgbClr val="FFC000"/>
                </a:solidFill>
              </a:rPr>
              <a:t>PENJUALAN &amp; PENAGIHAN : PIUTANG DAGANG</a:t>
            </a:r>
          </a:p>
          <a:p>
            <a:pPr marL="742950" indent="-742950">
              <a:buFontTx/>
              <a:buAutoNum type="arabicPeriod"/>
            </a:pPr>
            <a:endParaRPr lang="id-ID" sz="3600" b="1" dirty="0">
              <a:solidFill>
                <a:srgbClr val="FFC000"/>
              </a:solidFill>
            </a:endParaRPr>
          </a:p>
          <a:p>
            <a:pPr marL="742950" indent="-742950">
              <a:buFontTx/>
              <a:buAutoNum type="arabicPeriod"/>
            </a:pPr>
            <a:r>
              <a:rPr lang="id-ID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PENGAMBILAN </a:t>
            </a:r>
            <a:r>
              <a:rPr lang="id-ID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SAMPEL 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AUDIT UNTUK PENGUJIAN PERINCIAN SALDO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742950" indent="-742950">
              <a:buAutoNum type="arabicPeriod"/>
            </a:pPr>
            <a:endParaRPr lang="id-ID" sz="3600" b="1" dirty="0" smtClean="0">
              <a:solidFill>
                <a:srgbClr val="FFC000"/>
              </a:solidFill>
            </a:endParaRPr>
          </a:p>
          <a:p>
            <a:pPr marL="742950" indent="-742950">
              <a:buAutoNum type="arabicPeriod"/>
            </a:pP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0" cy="1143000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PENJELASAN TAHAP </a:t>
            </a:r>
            <a:r>
              <a:rPr lang="id-ID" sz="2400" b="1" dirty="0"/>
              <a:t>1 :</a:t>
            </a:r>
            <a:br>
              <a:rPr lang="id-ID" sz="2400" b="1" dirty="0"/>
            </a:br>
            <a:r>
              <a:rPr lang="id-ID" sz="2400" b="1" dirty="0">
                <a:solidFill>
                  <a:srgbClr val="FF0000"/>
                </a:solidFill>
              </a:rPr>
              <a:t>1. MENGIDENTIFIKASI RISIKO BISNIS KLIEN YANG MEMPENGARUHI PIUTANG </a:t>
            </a:r>
            <a:r>
              <a:rPr lang="id-ID" sz="2400" b="1" dirty="0" smtClean="0">
                <a:solidFill>
                  <a:srgbClr val="FF0000"/>
                </a:solidFill>
              </a:rPr>
              <a:t>DAGANG (tahap 1)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921"/>
            <a:ext cx="8229600" cy="4810920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id-ID" sz="3200" b="1" dirty="0" smtClean="0"/>
              <a:t>AUDITOR MEMAHAMI BISNIS &amp; INDUSTRI KLIEN, RISIKO YG TDK BISA DIHINDARI  SPT PERUBAHAN LINGKUNGAN EKONOMI DALAM INDUSTRI</a:t>
            </a:r>
          </a:p>
          <a:p>
            <a:pPr marL="514350" indent="-514350">
              <a:buAutoNum type="alphaUcPeriod"/>
            </a:pPr>
            <a:r>
              <a:rPr lang="id-ID" sz="3200" b="1" dirty="0" smtClean="0">
                <a:solidFill>
                  <a:srgbClr val="00B0F0"/>
                </a:solidFill>
              </a:rPr>
              <a:t>MENGEVALUASI TUJUAN MANAJEMEN &amp; PROSES BISNIS</a:t>
            </a:r>
          </a:p>
          <a:p>
            <a:pPr marL="514350" indent="-514350">
              <a:buAutoNum type="alphaUcPeriod"/>
            </a:pPr>
            <a:r>
              <a:rPr lang="id-ID" sz="3200" b="1" dirty="0" smtClean="0">
                <a:solidFill>
                  <a:srgbClr val="7030A0"/>
                </a:solidFill>
              </a:rPr>
              <a:t>AUDITOR MELAKUKAN PROSEDUR ANALITIS AWAL UNTUK MENDETEKSI PENINGKATAN RISIKO PIUTANG DAGAN</a:t>
            </a:r>
            <a:r>
              <a:rPr lang="id-ID" sz="3600" b="1" dirty="0" smtClean="0">
                <a:solidFill>
                  <a:srgbClr val="7030A0"/>
                </a:solidFill>
              </a:rPr>
              <a:t>G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C 0.06893 -3.7037E-6 0.125 0.05602 0.125 0.125 C 0.125 0.19399 0.06893 0.25 -2.5E-6 0.25 C -0.06892 0.25 -0.125 0.19399 -0.125 0.125 C -0.125 0.05602 -0.06892 -3.7037E-6 -2.5E-6 -3.7037E-6 Z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C 0.06893 1.11111E-6 0.125 0.05602 0.125 0.125 C 0.125 0.19398 0.06893 0.25 -1.38889E-6 0.25 C -0.06892 0.25 -0.125 0.19398 -0.125 0.125 C -0.125 0.05602 -0.06892 1.11111E-6 -1.38889E-6 1.11111E-6 Z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6892 -3.33333E-6 0.125 0.05602 0.125 0.125 C 0.125 0.19398 0.06892 0.25 2.77778E-6 0.25 C -0.06893 0.25 -0.125 0.19398 -0.125 0.125 C -0.125 0.05602 -0.06893 -3.33333E-6 2.77778E-6 -3.33333E-6 Z 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1320800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rgbClr val="FF0000"/>
                </a:solidFill>
              </a:rPr>
              <a:t>2. MENETAPKAN SALAH SAJI YANG DAPAT DITERIMA DAN MENILAI RISIKO BAWAAN UNTUK PIUTANG </a:t>
            </a:r>
            <a:r>
              <a:rPr lang="id-ID" sz="2800" b="1" dirty="0" smtClean="0">
                <a:solidFill>
                  <a:srgbClr val="FF0000"/>
                </a:solidFill>
              </a:rPr>
              <a:t>DAGANG (tahap 1)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382001" cy="492601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A. MENETAPKAN TINGKAT MATERIALITAS UNTUK SELURUH LAPORAN KEUANGAN</a:t>
            </a:r>
          </a:p>
          <a:p>
            <a:r>
              <a:rPr lang="id-ID" sz="3200" dirty="0" smtClean="0"/>
              <a:t>B. </a:t>
            </a:r>
            <a:r>
              <a:rPr lang="id-ID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ALOKASIKAN JUMLAH YANG DIANGGAP MATERIAL UNTUK SETIAP AKUN NERACA</a:t>
            </a:r>
          </a:p>
          <a:p>
            <a:r>
              <a:rPr lang="id-ID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(PENENTUN SALAH SAJI YANG DAPAT DITERIMA)</a:t>
            </a:r>
            <a:endParaRPr lang="en-US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dirty="0">
                <a:solidFill>
                  <a:srgbClr val="FF0000"/>
                </a:solidFill>
              </a:rPr>
              <a:t>3. MENILAI RISIKO PENGENDALIAN DALAM SIKLUS  PENJUALAN DAN </a:t>
            </a:r>
            <a:r>
              <a:rPr lang="id-ID" sz="2800" b="1" dirty="0" smtClean="0">
                <a:solidFill>
                  <a:srgbClr val="FF0000"/>
                </a:solidFill>
              </a:rPr>
              <a:t>PENAGIHAN (tahap 1)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>
                <a:solidFill>
                  <a:srgbClr val="7030A0"/>
                </a:solidFill>
              </a:rPr>
              <a:t>3 ASPEK PENGENDALIAN INTERNAL :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1. PENGENDALIAN UNTUK MENGHINDARI ATAU MENDETEKSI PENCURIAN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2. PENGEDALIAN ATAS PENETAPAN PISAH BATAS</a:t>
            </a:r>
          </a:p>
          <a:p>
            <a:r>
              <a:rPr lang="id-ID" sz="2400" b="1" dirty="0" smtClean="0">
                <a:solidFill>
                  <a:srgbClr val="7030A0"/>
                </a:solidFill>
              </a:rPr>
              <a:t>3. PENGENDALIAN YANG BERHUBUNGAN DENGAN CADANGAN PIUTANG TAK TERTAGIH</a:t>
            </a:r>
            <a:endParaRPr lang="id-ID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MENDESAIN </a:t>
            </a:r>
            <a:r>
              <a:rPr lang="id-ID" sz="28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DAN MELAKUKAN PROSEDUR ANALITIS UNTUK PIUTANG DAGANG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86" y="2160590"/>
            <a:ext cx="76431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MENGANALISA LAPORAN LABA RUGI DENGAN NERACA YANG MEMPUNYAI KETERIKATAN SECARA ANALISIS MENGGUNAKAN PROSENTASE ( % ) KENAIKAN ATAUPUN PENURUNAN PERKIRAAN YANG TERKAIT, SEPERTI :</a:t>
            </a:r>
          </a:p>
          <a:p>
            <a:pPr>
              <a:buAutoNum type="alphaUcPeriod"/>
            </a:pPr>
            <a:r>
              <a:rPr lang="id-ID" sz="2400" dirty="0" smtClean="0"/>
              <a:t>RASIO &amp; PERBANDINGAN SIKLUS PENJUALAN DAN PENAGIHAN  YANG MENUNJUKKAN ADANYA POTENSI SALAH SAJI</a:t>
            </a:r>
          </a:p>
          <a:p>
            <a:pPr>
              <a:buAutoNum type="alphaUcPeriod"/>
            </a:pPr>
            <a:r>
              <a:rPr lang="id-ID" sz="2400" dirty="0"/>
              <a:t>RASIO &amp; PERBANDINGAN SIKLUS PENJUALAN DAN PENAGIHAN  </a:t>
            </a:r>
            <a:r>
              <a:rPr lang="id-ID" sz="2400" dirty="0" smtClean="0"/>
              <a:t>DENGAN TAHUN SEBELUMNYA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0059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2000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7030A0"/>
                </a:solidFill>
              </a:rPr>
              <a:t>PROSEDUR ANALITIS</a:t>
            </a:r>
            <a:r>
              <a:rPr lang="id-ID" sz="1800" dirty="0" smtClean="0">
                <a:solidFill>
                  <a:srgbClr val="FF0000"/>
                </a:solidFill>
              </a:rPr>
              <a:t>               SALAH SAJI YANG MUNGKIN</a:t>
            </a:r>
            <a:br>
              <a:rPr lang="id-ID" sz="1800" dirty="0" smtClean="0">
                <a:solidFill>
                  <a:srgbClr val="FF0000"/>
                </a:solidFill>
              </a:rPr>
            </a:br>
            <a:r>
              <a:rPr lang="id-ID" sz="1800" dirty="0">
                <a:solidFill>
                  <a:srgbClr val="FF0000"/>
                </a:solidFill>
              </a:rPr>
              <a:t> </a:t>
            </a:r>
            <a:r>
              <a:rPr lang="id-ID" sz="1800" dirty="0" smtClean="0">
                <a:solidFill>
                  <a:srgbClr val="FF0000"/>
                </a:solidFill>
              </a:rPr>
              <a:t>                                                             TERJADI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088109" cy="4669761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id-ID" sz="2400" dirty="0" smtClean="0"/>
              <a:t>BANDINGKAN LABA KOTOR DG TAHUN LALU</a:t>
            </a:r>
          </a:p>
          <a:p>
            <a:pPr>
              <a:buAutoNum type="arabicPeriod"/>
            </a:pPr>
            <a:r>
              <a:rPr lang="id-ID" sz="2400" dirty="0" smtClean="0">
                <a:solidFill>
                  <a:srgbClr val="00B050"/>
                </a:solidFill>
              </a:rPr>
              <a:t>BANDINGKAN PENJUALAN BULANAN</a:t>
            </a:r>
          </a:p>
          <a:p>
            <a:pPr>
              <a:buAutoNum type="arabicPeriod"/>
            </a:pPr>
            <a:r>
              <a:rPr lang="id-ID" sz="2400" dirty="0" smtClean="0">
                <a:solidFill>
                  <a:srgbClr val="00B050"/>
                </a:solidFill>
              </a:rPr>
              <a:t>BANDINGKAN RETUR &amp; POT.PENJUALAN SBG %DARI PENJUALAN KOTOR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4891" y="1371601"/>
            <a:ext cx="3088110" cy="4639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/>
              <a:t>1.SALAH SAJI PENJUALAN  PIUTANG DAGANG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             -”-</a:t>
            </a:r>
            <a:endParaRPr lang="id-ID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d-ID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SALAH </a:t>
            </a:r>
            <a:r>
              <a:rPr lang="id-ID" sz="2400" dirty="0">
                <a:solidFill>
                  <a:srgbClr val="00B050"/>
                </a:solidFill>
              </a:rPr>
              <a:t>SAJI </a:t>
            </a:r>
            <a:r>
              <a:rPr lang="id-ID" sz="2400" dirty="0" smtClean="0">
                <a:solidFill>
                  <a:srgbClr val="00B050"/>
                </a:solidFill>
              </a:rPr>
              <a:t>RETUR &amp; POTONGAN PENJUALAN  </a:t>
            </a:r>
            <a:r>
              <a:rPr lang="id-ID" sz="2400" dirty="0">
                <a:solidFill>
                  <a:srgbClr val="00B050"/>
                </a:solidFill>
              </a:rPr>
              <a:t>PIUTANG </a:t>
            </a:r>
            <a:r>
              <a:rPr lang="id-ID" sz="2400" dirty="0" smtClean="0">
                <a:solidFill>
                  <a:srgbClr val="00B050"/>
                </a:solidFill>
              </a:rPr>
              <a:t>DAGANG</a:t>
            </a:r>
          </a:p>
        </p:txBody>
      </p:sp>
    </p:spTree>
    <p:extLst>
      <p:ext uri="{BB962C8B-B14F-4D97-AF65-F5344CB8AC3E}">
        <p14:creationId xmlns:p14="http://schemas.microsoft.com/office/powerpoint/2010/main" val="33729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2000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7030A0"/>
                </a:solidFill>
              </a:rPr>
              <a:t>PROSEDUR ANALITIS</a:t>
            </a:r>
            <a:r>
              <a:rPr lang="id-ID" sz="1800" dirty="0" smtClean="0">
                <a:solidFill>
                  <a:srgbClr val="FF0000"/>
                </a:solidFill>
              </a:rPr>
              <a:t>               SALAH SAJI YANG MUNGKIN</a:t>
            </a:r>
            <a:br>
              <a:rPr lang="id-ID" sz="1800" dirty="0" smtClean="0">
                <a:solidFill>
                  <a:srgbClr val="FF0000"/>
                </a:solidFill>
              </a:rPr>
            </a:br>
            <a:r>
              <a:rPr lang="id-ID" sz="1800" dirty="0">
                <a:solidFill>
                  <a:srgbClr val="FF0000"/>
                </a:solidFill>
              </a:rPr>
              <a:t> </a:t>
            </a:r>
            <a:r>
              <a:rPr lang="id-ID" sz="1800" dirty="0" smtClean="0">
                <a:solidFill>
                  <a:srgbClr val="FF0000"/>
                </a:solidFill>
              </a:rPr>
              <a:t>                                                             TERJADI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088109" cy="466976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id-ID" sz="2400" dirty="0" smtClean="0">
                <a:solidFill>
                  <a:srgbClr val="7030A0"/>
                </a:solidFill>
              </a:rPr>
              <a:t>BANDINGKAN SALDO PELANGGAN YANG  MELEBIHI DR TH SBLNYA</a:t>
            </a:r>
          </a:p>
          <a:p>
            <a:pPr>
              <a:buAutoNum type="arabicPeriod"/>
            </a:pPr>
            <a:r>
              <a:rPr lang="id-ID" sz="2400" dirty="0" smtClean="0"/>
              <a:t>BANDINGKAN CKP DR PENJUALAN KREDIT TH SEBLUMNYA</a:t>
            </a:r>
            <a:endParaRPr lang="id-ID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4891" y="1371601"/>
            <a:ext cx="3088110" cy="4639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7030A0"/>
                </a:solidFill>
              </a:rPr>
              <a:t>SALAH SAJI PIUTANG DANGA &amp; LAP LABARUGI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PIUTANG TAK TERTAGIH YG BELUM TERSEDIA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324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52" y="533400"/>
            <a:ext cx="6347714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Lanjutan....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399"/>
            <a:ext cx="3088109" cy="474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BANDINGKAN JUMLAH HARI PEREDARAN PIUTANG &amp; PERPUTARAN PIUTANG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BANDINGKAN KATEGORI UMUR PIUTANG DAGANG DG TH SEBLMNYA 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BANDINGKAN CKP DG TAHUN SEBELUMNYA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BANDINGKAH PENGHAPUSAN PIUTANG DARI TOTAL PIUTANG DG TH SBLUMNYA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295400"/>
            <a:ext cx="3088110" cy="4745964"/>
          </a:xfrm>
        </p:spPr>
        <p:txBody>
          <a:bodyPr/>
          <a:lstStyle/>
          <a:p>
            <a:r>
              <a:rPr lang="id-ID" dirty="0" smtClean="0"/>
              <a:t>SALAH SAJI AKIBATNYA ADA PIUTANG FIKTIF</a:t>
            </a:r>
          </a:p>
          <a:p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SALAH SAJI PADA CKP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      </a:t>
            </a:r>
            <a:r>
              <a:rPr lang="id-ID" dirty="0" smtClean="0">
                <a:solidFill>
                  <a:srgbClr val="FF0000"/>
                </a:solidFill>
              </a:rPr>
              <a:t> -’’-</a:t>
            </a:r>
          </a:p>
          <a:p>
            <a:endParaRPr lang="id-ID" dirty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           -’’-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9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0" cy="685800"/>
          </a:xfrm>
        </p:spPr>
        <p:txBody>
          <a:bodyPr>
            <a:noAutofit/>
          </a:bodyPr>
          <a:lstStyle/>
          <a:p>
            <a:r>
              <a:rPr lang="id-ID" sz="2800" dirty="0" smtClean="0"/>
              <a:t>MENDESAIN PENGUJIAN PERINCIAN SALDO PIUTANG DAGANG &amp; TERKAIT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8077201" cy="4441163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solidFill>
                  <a:srgbClr val="00B0F0"/>
                </a:solidFill>
              </a:rPr>
              <a:t>PIUTANG DAGANG DITAMBAHKAN SECARA TEPAT SESUAI DENGAN BUKU BESAR DAN BUKU BANTU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PIUTANG DAGAN DICATAT SESUAI KEBERADAANNYA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PIUTANG DAGANG DICATAT SECARA LENGKAP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AKURASI PIUTANG DAGANG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PIUTANG DAGANG DIKLASIFIKASI DENGAN BENAR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PENETAPAN CUT OFF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PIUTANG DAGANG DINYATAKAN DALAM NILAI TEREALISASI ( PD-CKP)</a:t>
            </a:r>
          </a:p>
          <a:p>
            <a:r>
              <a:rPr lang="id-ID" sz="2400" b="1" dirty="0" smtClean="0">
                <a:solidFill>
                  <a:srgbClr val="00B0F0"/>
                </a:solidFill>
              </a:rPr>
              <a:t>PENYAJIAN DAN PENGUNGKAPAN PIUTANG DAGANG</a:t>
            </a:r>
            <a:endParaRPr lang="id-ID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43800" cy="685800"/>
          </a:xfrm>
        </p:spPr>
        <p:txBody>
          <a:bodyPr>
            <a:normAutofit/>
          </a:bodyPr>
          <a:lstStyle/>
          <a:p>
            <a:r>
              <a:rPr lang="id-ID" dirty="0" smtClean="0"/>
              <a:t>PERSYARATAN STANDAR AUDITING 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7543801" cy="4745964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rgbClr val="0070C0"/>
                </a:solidFill>
              </a:rPr>
              <a:t>STANDAR AUDITING MENSYARATKAN KONFIRMASI PIUTANG DAGANG  DALAM KONDISI NORMAL PSA 07 (SA 330) MENYEBUTKAN TIGA PENGECUALIAN TERHADAP PERSYARATAN KONFIRMASI TERSEBUT, YAITU :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1. PIUTANG DAGANG JUMLAHNYA TIDAK MATERIAL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2. AUDITOR MEMPERTIMBANGKAN BAHWA KONFIRMASI MERUPAKAN BUKTI YANG TIDAK EFEKTIF KARENA TINGKAT RESPONS  YANG RENDAH / TIDAK DAPAT DIANDALKAN SPT RUMAH SAKIT</a:t>
            </a:r>
          </a:p>
        </p:txBody>
      </p:sp>
    </p:spTree>
    <p:extLst>
      <p:ext uri="{BB962C8B-B14F-4D97-AF65-F5344CB8AC3E}">
        <p14:creationId xmlns:p14="http://schemas.microsoft.com/office/powerpoint/2010/main" val="10807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43800" cy="685800"/>
          </a:xfrm>
        </p:spPr>
        <p:txBody>
          <a:bodyPr>
            <a:normAutofit/>
          </a:bodyPr>
          <a:lstStyle/>
          <a:p>
            <a:r>
              <a:rPr lang="id-ID" dirty="0" smtClean="0"/>
              <a:t>PERSYARATAN STANDAR AUDITING 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7543801" cy="4745964"/>
          </a:xfrm>
        </p:spPr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3. KOMBINASI DARI TINGKAT RISIKO BAWAAN DAN RISIKO PENGENDALIAN ADALAH RENDAH &amp; BUKTI SUBSTANTIF LAIN DAPAT DIAKUMULASIKAN SEBAGAI BUKTI YANG CUKUP </a:t>
            </a:r>
          </a:p>
          <a:p>
            <a:pPr marL="0" indent="0">
              <a:buNone/>
            </a:pPr>
            <a:r>
              <a:rPr lang="id-ID" sz="2800" dirty="0" smtClean="0">
                <a:solidFill>
                  <a:srgbClr val="0070C0"/>
                </a:solidFill>
              </a:rPr>
              <a:t>(JIKA PI EFEKTIF &amp; RISIKO BAWAAN RENDAH, MAKA AUDITOR PERLU MEMENUHI PERSYARATAN DENGAN MELAKUKAN PENGUJIAN PENGENDALIAN, PENGUJIAN SUBSTANTIF ATAS TRANSAKSI, DAN PROSEDUR ANALITIS)</a:t>
            </a:r>
            <a:endParaRPr lang="id-ID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-228600"/>
            <a:ext cx="8153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		</a:t>
            </a:r>
            <a:endParaRPr lang="en-US" sz="2800" dirty="0"/>
          </a:p>
          <a:p>
            <a:r>
              <a:rPr lang="id-ID" sz="2800" b="1" dirty="0" smtClean="0"/>
              <a:t>3. AUDIT SIKLUS PENGGAJIAN DAN PERSONALIA</a:t>
            </a:r>
          </a:p>
          <a:p>
            <a:endParaRPr lang="id-ID" sz="2800" b="1" dirty="0" smtClean="0"/>
          </a:p>
          <a:p>
            <a:r>
              <a:rPr lang="id-ID" sz="2800" b="1" dirty="0" smtClean="0">
                <a:solidFill>
                  <a:srgbClr val="7030A0"/>
                </a:solidFill>
              </a:rPr>
              <a:t>4. AUDIT SIKLUS AKUISISI DAN PEMBAYARAN: </a:t>
            </a:r>
          </a:p>
          <a:p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</a:rPr>
              <a:t>   PENGUJIAN PENGENDALIAN, 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    PENGUJIAN SUBSTANTIF ATAS TRANSAKSI </a:t>
            </a:r>
          </a:p>
          <a:p>
            <a:r>
              <a:rPr lang="id-ID" sz="2800" b="1" dirty="0" smtClean="0">
                <a:solidFill>
                  <a:srgbClr val="7030A0"/>
                </a:solidFill>
              </a:rPr>
              <a:t>    DAN UTANG DAGANG</a:t>
            </a:r>
            <a:r>
              <a:rPr lang="en-US" sz="2800" b="1" dirty="0">
                <a:solidFill>
                  <a:srgbClr val="7030A0"/>
                </a:solidFill>
              </a:rPr>
              <a:t>	</a:t>
            </a:r>
            <a:endParaRPr lang="id-ID" sz="2800" b="1" dirty="0" smtClean="0">
              <a:solidFill>
                <a:srgbClr val="7030A0"/>
              </a:solidFill>
            </a:endParaRPr>
          </a:p>
          <a:p>
            <a:endParaRPr lang="id-ID" sz="2800" b="1" dirty="0" smtClean="0">
              <a:solidFill>
                <a:srgbClr val="FF0000"/>
              </a:solidFill>
            </a:endParaRPr>
          </a:p>
          <a:p>
            <a:r>
              <a:rPr lang="id-ID" sz="2800" b="1" dirty="0" smtClean="0">
                <a:solidFill>
                  <a:srgbClr val="FF0000"/>
                </a:solidFill>
              </a:rPr>
              <a:t>5. PENYELESEAIAN PENGUJIAN DALAM SIKLUS</a:t>
            </a:r>
          </a:p>
          <a:p>
            <a:r>
              <a:rPr lang="id-ID" sz="2800" b="1" dirty="0">
                <a:solidFill>
                  <a:srgbClr val="FF0000"/>
                </a:solidFill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    AKUISISI DAN PEMBAYARAN : </a:t>
            </a:r>
          </a:p>
          <a:p>
            <a:r>
              <a:rPr lang="id-ID" sz="2800" b="1" dirty="0" smtClean="0">
                <a:solidFill>
                  <a:srgbClr val="FF0000"/>
                </a:solidFill>
              </a:rPr>
              <a:t>     VERIFIKASI AKUN TERTENTU</a:t>
            </a:r>
            <a:r>
              <a:rPr lang="en-US" sz="2800" b="1" dirty="0"/>
              <a:t>	</a:t>
            </a:r>
            <a:endParaRPr lang="en-US" sz="2800" dirty="0"/>
          </a:p>
          <a:p>
            <a:r>
              <a:rPr lang="en-US" sz="3200" dirty="0"/>
              <a:t>	</a:t>
            </a:r>
            <a:r>
              <a:rPr lang="en-US" sz="3600" dirty="0"/>
              <a:t>				</a:t>
            </a:r>
          </a:p>
          <a:p>
            <a:r>
              <a:rPr lang="en-US" sz="3600" b="1" dirty="0"/>
              <a:t>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id-ID" sz="4400" dirty="0" smtClean="0"/>
              <a:t>JENIS2 KONFIRMASI :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7772401" cy="466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800" dirty="0" smtClean="0"/>
              <a:t>I. KONFIRMASI POSITIF</a:t>
            </a:r>
          </a:p>
          <a:p>
            <a:pPr marL="0" indent="0">
              <a:buNone/>
            </a:pPr>
            <a:r>
              <a:rPr lang="id-ID" sz="4800" dirty="0" smtClean="0"/>
              <a:t>	A. FORMULIS KONFIRMASI   KOSONG – BANK</a:t>
            </a:r>
          </a:p>
          <a:p>
            <a:pPr marL="0" indent="0">
              <a:buNone/>
            </a:pPr>
            <a:r>
              <a:rPr lang="id-ID" sz="4800" dirty="0" smtClean="0"/>
              <a:t>	B. KONFIRMASI TAGIHAN</a:t>
            </a:r>
          </a:p>
          <a:p>
            <a:pPr marL="0" indent="0">
              <a:buNone/>
            </a:pPr>
            <a:r>
              <a:rPr lang="id-ID" sz="4800" dirty="0" smtClean="0">
                <a:solidFill>
                  <a:srgbClr val="FF0000"/>
                </a:solidFill>
              </a:rPr>
              <a:t>II. KONFIRMASI NEGATIF</a:t>
            </a:r>
            <a:endParaRPr lang="id-ID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b="1" dirty="0" err="1"/>
              <a:t>konfirmasi</a:t>
            </a:r>
            <a:r>
              <a:rPr lang="en-US" sz="2700" b="1" dirty="0"/>
              <a:t> </a:t>
            </a:r>
            <a:r>
              <a:rPr lang="en-US" sz="2700" b="1" dirty="0" err="1"/>
              <a:t>piutang</a:t>
            </a:r>
            <a:r>
              <a:rPr lang="en-US" sz="2700" b="1" dirty="0"/>
              <a:t> </a:t>
            </a:r>
            <a:r>
              <a:rPr lang="en-US" sz="2700" b="1" dirty="0" err="1"/>
              <a:t>terdapat</a:t>
            </a:r>
            <a:r>
              <a:rPr lang="en-US" sz="2700" b="1" dirty="0"/>
              <a:t> </a:t>
            </a:r>
            <a:r>
              <a:rPr lang="en-US" sz="2700" b="1" dirty="0" err="1"/>
              <a:t>dua</a:t>
            </a:r>
            <a:r>
              <a:rPr lang="en-US" sz="2700" b="1" dirty="0"/>
              <a:t> </a:t>
            </a:r>
            <a:r>
              <a:rPr lang="en-US" sz="2700" b="1" dirty="0" err="1"/>
              <a:t>metode</a:t>
            </a:r>
            <a:r>
              <a:rPr lang="en-US" sz="2700" b="1" dirty="0"/>
              <a:t> yang </a:t>
            </a:r>
            <a:r>
              <a:rPr lang="en-US" sz="2700" b="1" dirty="0" err="1"/>
              <a:t>dapat</a:t>
            </a:r>
            <a:r>
              <a:rPr lang="en-US" sz="2700" b="1" dirty="0"/>
              <a:t> </a:t>
            </a:r>
            <a:r>
              <a:rPr lang="en-US" sz="2700" b="1" dirty="0" err="1"/>
              <a:t>dilakukan</a:t>
            </a:r>
            <a:r>
              <a:rPr lang="en-US" sz="2700" b="1" dirty="0"/>
              <a:t> </a:t>
            </a:r>
            <a:r>
              <a:rPr lang="en-US" sz="2700" b="1" dirty="0" err="1"/>
              <a:t>oleh</a:t>
            </a:r>
            <a:r>
              <a:rPr lang="en-US" sz="2700" b="1" dirty="0"/>
              <a:t> </a:t>
            </a:r>
            <a:r>
              <a:rPr lang="en-US" sz="2700" b="1" dirty="0" err="1"/>
              <a:t>akuntan</a:t>
            </a:r>
            <a:r>
              <a:rPr lang="en-US" sz="2700" b="1" dirty="0"/>
              <a:t> :</a:t>
            </a:r>
            <a:br>
              <a:rPr lang="en-US" sz="2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b="1" dirty="0" err="1">
                <a:solidFill>
                  <a:srgbClr val="00B050"/>
                </a:solidFill>
              </a:rPr>
              <a:t>Metode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konfirmasi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positif</a:t>
            </a:r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800" b="1" dirty="0" err="1">
                <a:solidFill>
                  <a:srgbClr val="0070C0"/>
                </a:solidFill>
              </a:rPr>
              <a:t>Metode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konfirmasi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err="1">
                <a:solidFill>
                  <a:srgbClr val="0070C0"/>
                </a:solidFill>
              </a:rPr>
              <a:t>meminta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jawaban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penegasan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dari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debitur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baik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terdapat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kesesuaian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ataupun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tidaksesuai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antara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saldo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utang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debitur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menurut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catatan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akuntansinya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saldo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utang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err="1">
                <a:solidFill>
                  <a:srgbClr val="0070C0"/>
                </a:solidFill>
              </a:rPr>
              <a:t>teecantum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dalam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surat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konfirmasi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b="1" dirty="0" err="1"/>
              <a:t>konfirmasi</a:t>
            </a:r>
            <a:r>
              <a:rPr lang="en-US" sz="2700" b="1" dirty="0"/>
              <a:t> </a:t>
            </a:r>
            <a:r>
              <a:rPr lang="en-US" sz="2700" b="1" dirty="0" err="1"/>
              <a:t>piutang</a:t>
            </a:r>
            <a:r>
              <a:rPr lang="en-US" sz="2700" b="1" dirty="0"/>
              <a:t> </a:t>
            </a:r>
            <a:r>
              <a:rPr lang="en-US" sz="2700" b="1" dirty="0" err="1"/>
              <a:t>terdapat</a:t>
            </a:r>
            <a:r>
              <a:rPr lang="en-US" sz="2700" b="1" dirty="0"/>
              <a:t> </a:t>
            </a:r>
            <a:r>
              <a:rPr lang="en-US" sz="2700" b="1" dirty="0" err="1"/>
              <a:t>dua</a:t>
            </a:r>
            <a:r>
              <a:rPr lang="en-US" sz="2700" b="1" dirty="0"/>
              <a:t> </a:t>
            </a:r>
            <a:r>
              <a:rPr lang="en-US" sz="2700" b="1" dirty="0" err="1"/>
              <a:t>metode</a:t>
            </a:r>
            <a:r>
              <a:rPr lang="en-US" sz="2700" b="1" dirty="0"/>
              <a:t> yang </a:t>
            </a:r>
            <a:r>
              <a:rPr lang="en-US" sz="2700" b="1" dirty="0" err="1"/>
              <a:t>dapat</a:t>
            </a:r>
            <a:r>
              <a:rPr lang="en-US" sz="2700" b="1" dirty="0"/>
              <a:t> </a:t>
            </a:r>
            <a:r>
              <a:rPr lang="en-US" sz="2700" b="1" dirty="0" err="1"/>
              <a:t>dilakukan</a:t>
            </a:r>
            <a:r>
              <a:rPr lang="en-US" sz="2700" b="1" dirty="0"/>
              <a:t> </a:t>
            </a:r>
            <a:r>
              <a:rPr lang="en-US" sz="2700" b="1" dirty="0" err="1"/>
              <a:t>oleh</a:t>
            </a:r>
            <a:r>
              <a:rPr lang="en-US" sz="2700" b="1" dirty="0"/>
              <a:t> </a:t>
            </a:r>
            <a:r>
              <a:rPr lang="en-US" sz="2700" b="1" dirty="0" err="1"/>
              <a:t>akuntan</a:t>
            </a:r>
            <a:r>
              <a:rPr lang="en-US" sz="2700" b="1" dirty="0"/>
              <a:t> :</a:t>
            </a:r>
            <a:br>
              <a:rPr lang="en-US" sz="2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err="1" smtClean="0"/>
              <a:t>Metode</a:t>
            </a:r>
            <a:r>
              <a:rPr lang="en-US" sz="2800" b="1" dirty="0" smtClean="0"/>
              <a:t> </a:t>
            </a:r>
            <a:r>
              <a:rPr lang="en-US" sz="2800" b="1" dirty="0" err="1"/>
              <a:t>konfirmasi</a:t>
            </a:r>
            <a:r>
              <a:rPr lang="en-US" sz="2800" b="1" dirty="0"/>
              <a:t> </a:t>
            </a:r>
            <a:r>
              <a:rPr lang="en-US" sz="2800" b="1" dirty="0" err="1"/>
              <a:t>positif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akuntan</a:t>
            </a:r>
            <a:r>
              <a:rPr lang="en-US" sz="2800" b="1" dirty="0"/>
              <a:t> </a:t>
            </a:r>
            <a:r>
              <a:rPr lang="en-US" sz="2800" b="1" dirty="0" err="1"/>
              <a:t>menghadapi</a:t>
            </a:r>
            <a:r>
              <a:rPr lang="en-US" sz="2800" b="1" dirty="0"/>
              <a:t> </a:t>
            </a:r>
            <a:r>
              <a:rPr lang="en-US" sz="2800" b="1" dirty="0" err="1"/>
              <a:t>situasi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berikut</a:t>
            </a:r>
            <a:r>
              <a:rPr lang="en-US" sz="2800" b="1" dirty="0"/>
              <a:t> :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Saldo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piutang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secara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individu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berjumlah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besar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terdapat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rekeing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piutang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</a:rPr>
              <a:t>disengketakan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atau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terdapat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ketidaktelitian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atau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ketidakberesan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saldo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rekening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piutang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/>
              <a:t>konfirmasi</a:t>
            </a:r>
            <a:r>
              <a:rPr lang="en-US" sz="2700" b="1" dirty="0"/>
              <a:t> </a:t>
            </a:r>
            <a:r>
              <a:rPr lang="en-US" sz="2700" b="1" dirty="0" err="1"/>
              <a:t>piutang</a:t>
            </a:r>
            <a:r>
              <a:rPr lang="en-US" sz="2700" b="1" dirty="0"/>
              <a:t> </a:t>
            </a:r>
            <a:r>
              <a:rPr lang="en-US" sz="2700" b="1" dirty="0" err="1"/>
              <a:t>terdapat</a:t>
            </a:r>
            <a:r>
              <a:rPr lang="en-US" sz="2700" b="1" dirty="0"/>
              <a:t> </a:t>
            </a:r>
            <a:r>
              <a:rPr lang="en-US" sz="2700" b="1" dirty="0" err="1"/>
              <a:t>dua</a:t>
            </a:r>
            <a:r>
              <a:rPr lang="en-US" sz="2700" b="1" dirty="0"/>
              <a:t> </a:t>
            </a:r>
            <a:r>
              <a:rPr lang="en-US" sz="2700" b="1" dirty="0" err="1"/>
              <a:t>metode</a:t>
            </a:r>
            <a:r>
              <a:rPr lang="en-US" sz="2700" b="1" dirty="0"/>
              <a:t> yang </a:t>
            </a:r>
            <a:r>
              <a:rPr lang="en-US" sz="2700" b="1" dirty="0" err="1"/>
              <a:t>dapat</a:t>
            </a:r>
            <a:r>
              <a:rPr lang="en-US" sz="2700" b="1" dirty="0"/>
              <a:t> </a:t>
            </a:r>
            <a:r>
              <a:rPr lang="en-US" sz="2700" b="1" dirty="0" err="1"/>
              <a:t>dilakukan</a:t>
            </a:r>
            <a:r>
              <a:rPr lang="en-US" sz="2700" b="1" dirty="0"/>
              <a:t> </a:t>
            </a:r>
            <a:r>
              <a:rPr lang="en-US" sz="2700" b="1" dirty="0" err="1"/>
              <a:t>oleh</a:t>
            </a:r>
            <a:r>
              <a:rPr lang="en-US" sz="2700" b="1" dirty="0"/>
              <a:t> </a:t>
            </a:r>
            <a:r>
              <a:rPr lang="en-US" sz="2700" b="1" dirty="0" err="1"/>
              <a:t>akuntan</a:t>
            </a:r>
            <a:r>
              <a:rPr lang="en-US" sz="2700" b="1" dirty="0"/>
              <a:t> 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1800" b="1" dirty="0" err="1" smtClean="0"/>
              <a:t>lanjutan</a:t>
            </a:r>
            <a:r>
              <a:rPr lang="en-US" sz="1800" b="1" dirty="0" smtClean="0"/>
              <a:t> ……….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b="1" dirty="0" err="1">
                <a:solidFill>
                  <a:srgbClr val="FF0000"/>
                </a:solidFill>
              </a:rPr>
              <a:t>Metode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konfirmasi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negatif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 err="1">
                <a:solidFill>
                  <a:srgbClr val="FFC000"/>
                </a:solidFill>
              </a:rPr>
              <a:t>Metode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konfirmasi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untuk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meminta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jawaban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penegasan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dari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debitur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hanya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jika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terdapat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ketidaksesuanan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antara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saldo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utang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debitur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menurut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catatan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akuntansinya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dengan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saldo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utang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menurut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dalam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surat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konfirmasi</a:t>
            </a:r>
            <a:endParaRPr lang="en-US" sz="3200" b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err="1"/>
              <a:t>konfirmasi</a:t>
            </a:r>
            <a:r>
              <a:rPr lang="en-US" sz="2700" b="1" dirty="0"/>
              <a:t> </a:t>
            </a:r>
            <a:r>
              <a:rPr lang="en-US" sz="2700" b="1" dirty="0" err="1"/>
              <a:t>piutang</a:t>
            </a:r>
            <a:r>
              <a:rPr lang="en-US" sz="2700" b="1" dirty="0"/>
              <a:t> </a:t>
            </a:r>
            <a:r>
              <a:rPr lang="en-US" sz="2700" b="1" dirty="0" err="1"/>
              <a:t>terdapat</a:t>
            </a:r>
            <a:r>
              <a:rPr lang="en-US" sz="2700" b="1" dirty="0"/>
              <a:t> </a:t>
            </a:r>
            <a:r>
              <a:rPr lang="en-US" sz="2700" b="1" dirty="0" err="1"/>
              <a:t>dua</a:t>
            </a:r>
            <a:r>
              <a:rPr lang="en-US" sz="2700" b="1" dirty="0"/>
              <a:t> </a:t>
            </a:r>
            <a:r>
              <a:rPr lang="en-US" sz="2700" b="1" dirty="0" err="1"/>
              <a:t>metode</a:t>
            </a:r>
            <a:r>
              <a:rPr lang="en-US" sz="2700" b="1" dirty="0"/>
              <a:t> yang </a:t>
            </a:r>
            <a:r>
              <a:rPr lang="en-US" sz="2700" b="1" dirty="0" err="1"/>
              <a:t>dapat</a:t>
            </a:r>
            <a:r>
              <a:rPr lang="en-US" sz="2700" b="1" dirty="0"/>
              <a:t> </a:t>
            </a:r>
            <a:r>
              <a:rPr lang="en-US" sz="2700" b="1" dirty="0" err="1"/>
              <a:t>dilakukan</a:t>
            </a:r>
            <a:r>
              <a:rPr lang="en-US" sz="2700" b="1" dirty="0"/>
              <a:t> </a:t>
            </a:r>
            <a:r>
              <a:rPr lang="en-US" sz="2700" b="1" dirty="0" err="1"/>
              <a:t>oleh</a:t>
            </a:r>
            <a:r>
              <a:rPr lang="en-US" sz="2700" b="1" dirty="0"/>
              <a:t> </a:t>
            </a:r>
            <a:r>
              <a:rPr lang="en-US" sz="2700" b="1" dirty="0" err="1"/>
              <a:t>akuntan</a:t>
            </a:r>
            <a:r>
              <a:rPr lang="en-US" sz="2700" b="1" dirty="0"/>
              <a:t> </a:t>
            </a: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1800" b="1" dirty="0" err="1" smtClean="0"/>
              <a:t>lanjutan</a:t>
            </a:r>
            <a:r>
              <a:rPr lang="en-US" sz="1800" b="1" dirty="0" smtClean="0"/>
              <a:t> ……….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Metode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konfirmasi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negatif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digunakan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oleh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akuntan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jika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pengendalian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intern </a:t>
            </a:r>
            <a:r>
              <a:rPr lang="en-US" sz="2800" dirty="0" err="1">
                <a:solidFill>
                  <a:srgbClr val="0070C0"/>
                </a:solidFill>
              </a:rPr>
              <a:t>terhadap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piutang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dinilai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baik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rekening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piutang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berjumlah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banyak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saldo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kecil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debitur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yang </a:t>
            </a:r>
            <a:r>
              <a:rPr lang="en-US" sz="2800" dirty="0" err="1">
                <a:solidFill>
                  <a:srgbClr val="0070C0"/>
                </a:solidFill>
              </a:rPr>
              <a:t>menerima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konfirmasi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tidak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menaruh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perhatian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terdapat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surat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konfirmasi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diterimanya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33400"/>
          </a:xfrm>
        </p:spPr>
        <p:txBody>
          <a:bodyPr>
            <a:normAutofit fontScale="90000"/>
          </a:bodyPr>
          <a:lstStyle/>
          <a:p>
            <a:r>
              <a:rPr lang="id-ID" smtClean="0"/>
              <a:t>CONTOH KONFIRMASI </a:t>
            </a:r>
            <a:r>
              <a:rPr lang="id-ID" dirty="0" smtClean="0"/>
              <a:t>POSITIF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8153401" cy="482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						PT. XYZ.....JAKARTA</a:t>
            </a:r>
          </a:p>
          <a:p>
            <a:pPr marL="0" indent="0">
              <a:buNone/>
            </a:pPr>
            <a:r>
              <a:rPr lang="id-ID" dirty="0" smtClean="0"/>
              <a:t>TOKO ABC                                                                                  5 JAN 2013</a:t>
            </a:r>
          </a:p>
          <a:p>
            <a:pPr marL="0" indent="0">
              <a:buNone/>
            </a:pPr>
            <a:r>
              <a:rPr lang="id-ID" dirty="0" smtClean="0"/>
              <a:t>JL. BALANGAN MALANG</a:t>
            </a:r>
          </a:p>
          <a:p>
            <a:pPr marL="0" indent="0">
              <a:buNone/>
            </a:pPr>
            <a:r>
              <a:rPr lang="id-ID" dirty="0" smtClean="0"/>
              <a:t>KEPADA YANG TERHORMAT,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SEHUBUNGAN DENGAN AUDIT ATAS LAPORAN KEUANGAN KAMI, MOHON LAKUKAN KONFIRMASI LANGSUNG KEPADA AUDITOR KAMI :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					BUDI, LALA &amp; REKAN MALANG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7030A0"/>
                </a:solidFill>
              </a:rPr>
              <a:t>JUMLAH SALDO YANG BENAR DALAM REKENING ANDA KEPADA KAMI TERTANGGAL 31 DESEMBER 2012, SEPERTI TERTERA DIBAWAH INI.</a:t>
            </a:r>
          </a:p>
          <a:p>
            <a:pPr marL="0" indent="0">
              <a:buNone/>
            </a:pP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SURAT INI BUKAN PERMINTAAN PEMBAYARAN, MOHON JANGAN LAKUKAN PENGIRIMAN UANG KEPADA AUDITOR KAMI. TERIMAKASIH ATAS PERHATIAN ANDA. PENGEMBALIA BISA DIKIRIMKAN MELALUI AMPLOP TERTUTUP YANG KAMI LAMPIRKAN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						</a:t>
            </a:r>
          </a:p>
          <a:p>
            <a:pPr marL="0" indent="0">
              <a:buNone/>
            </a:pPr>
            <a:r>
              <a:rPr lang="id-ID" b="1" dirty="0" smtClean="0">
                <a:solidFill>
                  <a:srgbClr val="C00000"/>
                </a:solidFill>
              </a:rPr>
              <a:t>Lembar 1</a:t>
            </a:r>
            <a:r>
              <a:rPr lang="id-ID" dirty="0"/>
              <a:t>	</a:t>
            </a:r>
            <a:r>
              <a:rPr lang="id-ID" dirty="0" smtClean="0"/>
              <a:t>											DIREKSI KLIEN</a:t>
            </a:r>
          </a:p>
        </p:txBody>
      </p:sp>
    </p:spTree>
    <p:extLst>
      <p:ext uri="{BB962C8B-B14F-4D97-AF65-F5344CB8AC3E}">
        <p14:creationId xmlns:p14="http://schemas.microsoft.com/office/powerpoint/2010/main" val="4778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Lanjutan konfirmasi positif ...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066800"/>
            <a:ext cx="7467601" cy="497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BUDI, LALA &amp; REKAN</a:t>
            </a:r>
          </a:p>
          <a:p>
            <a:pPr marL="0" indent="0">
              <a:buNone/>
            </a:pPr>
            <a:r>
              <a:rPr lang="id-ID" dirty="0" smtClean="0"/>
              <a:t>MALANG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SALDO PIUTANG KAMI KEPADA ANDA ADALAH SEBESAR Rp 250.000.000,- TERTANGGAL 31 DESEMBER 2012 ADALAH BENAR, KECUALI</a:t>
            </a:r>
          </a:p>
          <a:p>
            <a:pPr marL="0" indent="0">
              <a:buNone/>
            </a:pPr>
            <a:r>
              <a:rPr lang="id-ID" dirty="0" smtClean="0"/>
              <a:t>.....................................................................................</a:t>
            </a:r>
          </a:p>
          <a:p>
            <a:pPr marL="0" indent="0">
              <a:buNone/>
            </a:pPr>
            <a:r>
              <a:rPr lang="id-ID" dirty="0" smtClean="0"/>
              <a:t>.....................................................................................</a:t>
            </a:r>
          </a:p>
          <a:p>
            <a:pPr marL="0" indent="0">
              <a:buNone/>
            </a:pPr>
            <a:r>
              <a:rPr lang="id-ID" dirty="0" smtClean="0"/>
              <a:t>.....................................................................................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Tanggal ...............                                             Oleh : Pelanggan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Lembar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id-ID" dirty="0" smtClean="0"/>
              <a:t>Contoh konfirmasi negatif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7009"/>
            <a:ext cx="7924801" cy="474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KONFIRMASI AUDITOR ATAS TAGIHAN</a:t>
            </a:r>
          </a:p>
          <a:p>
            <a:pPr marL="0" indent="0">
              <a:buNone/>
            </a:pPr>
            <a:r>
              <a:rPr lang="id-ID" dirty="0" smtClean="0"/>
              <a:t>MOHON PERNYATAAN INI DIBACA DENGAN HATI-HATI. JIKA TIDAK SESUAI DENGAN PENCATATAN ANDA, MOHON LAPORKAN LANGSUNG PADA AUDITOR KAMI:</a:t>
            </a:r>
          </a:p>
          <a:p>
            <a:pPr marL="0" indent="0" algn="ctr">
              <a:buNone/>
            </a:pPr>
            <a:r>
              <a:rPr lang="id-ID" dirty="0" smtClean="0"/>
              <a:t>BUDI, LALA &amp; REKAN</a:t>
            </a:r>
          </a:p>
          <a:p>
            <a:pPr marL="0" indent="0" algn="ctr">
              <a:buNone/>
            </a:pPr>
            <a:r>
              <a:rPr lang="id-ID" dirty="0" smtClean="0"/>
              <a:t>MALANG</a:t>
            </a:r>
          </a:p>
          <a:p>
            <a:pPr marL="0" indent="0">
              <a:buNone/>
            </a:pPr>
            <a:r>
              <a:rPr lang="id-ID" dirty="0" smtClean="0"/>
              <a:t>YANG MELAKUKAN AUDIT ATAS LAPORAN KEUANGAN KAMI TERTANGGAL 31 DESEMBER 2012. TANGGAPAN DAPAT DIKIRIMKAN MENGGUNAKAN AMPLOP BERALAMAT YG TERLAMPIR.</a:t>
            </a:r>
          </a:p>
          <a:p>
            <a:pPr marL="0" indent="0" algn="ctr">
              <a:buNone/>
            </a:pPr>
            <a:endParaRPr lang="id-ID" i="1" dirty="0"/>
          </a:p>
          <a:p>
            <a:pPr marL="0" indent="0" algn="ctr">
              <a:buNone/>
            </a:pPr>
            <a:r>
              <a:rPr lang="id-ID" i="1" dirty="0" smtClean="0"/>
              <a:t>JANGAN MENGIRIMKAN PEMBAYARAN UANG KEPADA AUDITOR KAMI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5748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KEPUTUSAN PENGAMBILAN SAMPEL :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7391401" cy="48221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A. JUMLAH SAMPLE KATEGORINYA :</a:t>
            </a:r>
          </a:p>
          <a:p>
            <a:pPr marL="0" indent="0" algn="ctr">
              <a:buNone/>
            </a:pPr>
            <a:r>
              <a:rPr lang="id-ID" sz="3200" dirty="0" smtClean="0"/>
              <a:t>1. SALAH SAJI YANG DAPAT DITERIMA</a:t>
            </a:r>
          </a:p>
          <a:p>
            <a:pPr algn="ctr">
              <a:buAutoNum type="arabicPeriod"/>
            </a:pPr>
            <a:r>
              <a:rPr lang="id-ID" sz="3200" dirty="0" smtClean="0"/>
              <a:t>RISIKO YANG TAK DAPAT DIHINDARI</a:t>
            </a:r>
          </a:p>
          <a:p>
            <a:pPr algn="ctr">
              <a:buAutoNum type="arabicPeriod"/>
            </a:pPr>
            <a:r>
              <a:rPr lang="id-ID" sz="3200" dirty="0" smtClean="0"/>
              <a:t>RISIKO PENGENDALIAN</a:t>
            </a:r>
          </a:p>
          <a:p>
            <a:pPr algn="ctr">
              <a:buAutoNum type="arabicPeriod"/>
            </a:pPr>
            <a:r>
              <a:rPr lang="id-ID" sz="3200" dirty="0" smtClean="0"/>
              <a:t>RISIKO DETEKSI</a:t>
            </a:r>
          </a:p>
          <a:p>
            <a:pPr algn="ctr">
              <a:buAutoNum type="arabicPeriod"/>
            </a:pPr>
            <a:r>
              <a:rPr lang="id-ID" sz="3200" dirty="0" smtClean="0"/>
              <a:t>TIPE KONFIRMASI</a:t>
            </a:r>
          </a:p>
          <a:p>
            <a:pPr marL="0" indent="0" algn="ctr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B. PEMILIHAN SAMPEL PENGUJIAN</a:t>
            </a:r>
          </a:p>
          <a:p>
            <a:pPr marL="0" indent="0" algn="ctr">
              <a:buNone/>
            </a:pPr>
            <a:r>
              <a:rPr lang="id-ID" sz="3200" dirty="0" smtClean="0">
                <a:solidFill>
                  <a:srgbClr val="FF0000"/>
                </a:solidFill>
              </a:rPr>
              <a:t>C. MENJALANKAN PENGENDALIAN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44237"/>
            <a:ext cx="6347713" cy="692727"/>
          </a:xfrm>
        </p:spPr>
        <p:txBody>
          <a:bodyPr>
            <a:normAutofit fontScale="90000"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A.TINDAK LANJUT BILA ADA TANGGAPAN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7696201" cy="4822163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id-ID" dirty="0" smtClean="0"/>
              <a:t> </a:t>
            </a:r>
            <a:r>
              <a:rPr lang="id-ID" sz="2600" dirty="0" smtClean="0"/>
              <a:t>PENERIMAAN KAS PADA MASA TANGGAL</a:t>
            </a:r>
          </a:p>
          <a:p>
            <a:pPr>
              <a:buAutoNum type="arabicPeriod"/>
            </a:pPr>
            <a:r>
              <a:rPr lang="id-ID" sz="2600" dirty="0" smtClean="0"/>
              <a:t>DUPLIKAT FAKTUR PENJUALAN</a:t>
            </a:r>
          </a:p>
          <a:p>
            <a:pPr>
              <a:buAutoNum type="arabicPeriod"/>
            </a:pPr>
            <a:r>
              <a:rPr lang="id-ID" sz="2600" dirty="0" smtClean="0"/>
              <a:t>DOKUMEN PENGIRIMAN</a:t>
            </a:r>
          </a:p>
          <a:p>
            <a:pPr>
              <a:buAutoNum type="arabicPeriod"/>
            </a:pPr>
            <a:r>
              <a:rPr lang="id-ID" sz="2600" dirty="0" smtClean="0"/>
              <a:t>KORESPONDENSI DENGAN KLIEN</a:t>
            </a:r>
            <a:endParaRPr lang="id-ID" sz="2600" dirty="0"/>
          </a:p>
          <a:p>
            <a:pPr marL="0" indent="0"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B. ANALISIS PERBEDAAN :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PEMBAYARAN SUDAH DILAKUKAN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BARANG BELUM DITERIMA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PENGEMBALIAN BARANG</a:t>
            </a:r>
          </a:p>
          <a:p>
            <a:pPr>
              <a:buAutoNum type="arabicPeriod"/>
            </a:pPr>
            <a:r>
              <a:rPr lang="id-ID" sz="2600" dirty="0" smtClean="0">
                <a:solidFill>
                  <a:srgbClr val="00B050"/>
                </a:solidFill>
              </a:rPr>
              <a:t>KESALAHAN KLERIKAL DAN JUMLAH YANG DIPERTENTANGKAN</a:t>
            </a:r>
          </a:p>
          <a:p>
            <a:pPr marL="0" indent="0">
              <a:buNone/>
            </a:pPr>
            <a:r>
              <a:rPr lang="id-ID" sz="2600" dirty="0" smtClean="0">
                <a:solidFill>
                  <a:srgbClr val="C00000"/>
                </a:solidFill>
              </a:rPr>
              <a:t>C. PENGAMBILAN KESIMPULAN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30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153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/>
              <a:t>6 &amp; 7. AUDIT SIKLUS PERSEDIAAN DAN</a:t>
            </a:r>
          </a:p>
          <a:p>
            <a:r>
              <a:rPr lang="id-ID" sz="3200" b="1" dirty="0"/>
              <a:t> </a:t>
            </a:r>
            <a:r>
              <a:rPr lang="id-ID" sz="3200" b="1" dirty="0" smtClean="0"/>
              <a:t>         PERGUDANGAN</a:t>
            </a:r>
          </a:p>
          <a:p>
            <a:endParaRPr lang="id-ID" sz="3200" b="1" dirty="0"/>
          </a:p>
          <a:p>
            <a:r>
              <a:rPr lang="id-ID" sz="3200" b="1" dirty="0" smtClean="0">
                <a:solidFill>
                  <a:srgbClr val="FF0000"/>
                </a:solidFill>
              </a:rPr>
              <a:t>8. AUDIT SIKLUS AKUISISI MODAL DAN</a:t>
            </a:r>
          </a:p>
          <a:p>
            <a:r>
              <a:rPr lang="id-ID" sz="3200" b="1" dirty="0">
                <a:solidFill>
                  <a:srgbClr val="FF0000"/>
                </a:solidFill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   PEMBAYARAN KEMBALI</a:t>
            </a:r>
          </a:p>
          <a:p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</a:rPr>
              <a:t>9. AUDIT ATAS SALDO KAS</a:t>
            </a:r>
          </a:p>
          <a:p>
            <a:endParaRPr lang="id-ID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200" b="1" dirty="0">
                <a:solidFill>
                  <a:srgbClr val="7030A0"/>
                </a:solidFill>
              </a:rPr>
              <a:t>10. MENYELESAIKAN DAN</a:t>
            </a:r>
          </a:p>
          <a:p>
            <a:endParaRPr lang="id-ID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d-ID" sz="3200" b="1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Unsur-unsur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r>
              <a:rPr lang="en-US" b="1" dirty="0" smtClean="0"/>
              <a:t> &amp; </a:t>
            </a:r>
            <a:r>
              <a:rPr lang="en-US" b="1" dirty="0" err="1" smtClean="0"/>
              <a:t>Pengendalian</a:t>
            </a:r>
            <a:r>
              <a:rPr lang="en-US" b="1" dirty="0" smtClean="0"/>
              <a:t> Intern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828800" lvl="4" indent="0">
              <a:buNone/>
            </a:pPr>
            <a:r>
              <a:rPr lang="en-US" sz="4100" b="1" dirty="0" smtClean="0">
                <a:solidFill>
                  <a:srgbClr val="00B0F0"/>
                </a:solidFill>
              </a:rPr>
              <a:t>UNSUR-UNSUR SISTEM AKUNTANSI</a:t>
            </a:r>
          </a:p>
          <a:p>
            <a:pPr lvl="4"/>
            <a:r>
              <a:rPr lang="en-US" sz="4100" b="1" dirty="0" smtClean="0"/>
              <a:t>Unit </a:t>
            </a:r>
            <a:r>
              <a:rPr lang="en-US" sz="4100" b="1" dirty="0" err="1"/>
              <a:t>organisasi</a:t>
            </a:r>
            <a:r>
              <a:rPr lang="en-US" sz="4100" b="1" dirty="0"/>
              <a:t> </a:t>
            </a:r>
            <a:r>
              <a:rPr lang="en-US" sz="4100" b="1" dirty="0" smtClean="0"/>
              <a:t> </a:t>
            </a:r>
            <a:endParaRPr lang="en-US" sz="4100" b="1" dirty="0"/>
          </a:p>
          <a:p>
            <a:pPr lvl="4"/>
            <a:r>
              <a:rPr lang="en-US" sz="4100" b="1" dirty="0" err="1"/>
              <a:t>Sistim</a:t>
            </a:r>
            <a:r>
              <a:rPr lang="en-US" sz="4100" b="1" dirty="0"/>
              <a:t> </a:t>
            </a:r>
            <a:r>
              <a:rPr lang="en-US" sz="4100" b="1" dirty="0" err="1" smtClean="0"/>
              <a:t>otorisasi</a:t>
            </a:r>
            <a:endParaRPr lang="en-US" sz="4100" b="1" dirty="0"/>
          </a:p>
          <a:p>
            <a:pPr lvl="4"/>
            <a:r>
              <a:rPr lang="en-US" sz="4100" b="1" dirty="0" err="1" smtClean="0"/>
              <a:t>Dokumen</a:t>
            </a:r>
            <a:endParaRPr lang="en-US" sz="4100" b="1" dirty="0"/>
          </a:p>
          <a:p>
            <a:pPr lvl="4"/>
            <a:r>
              <a:rPr lang="en-US" sz="4100" b="1" dirty="0" err="1"/>
              <a:t>Catatan</a:t>
            </a:r>
            <a:r>
              <a:rPr lang="en-US" sz="4100" b="1" dirty="0"/>
              <a:t> </a:t>
            </a:r>
            <a:r>
              <a:rPr lang="en-US" sz="4100" b="1" dirty="0" err="1"/>
              <a:t>akuntansi</a:t>
            </a:r>
            <a:endParaRPr lang="en-US" sz="4100" b="1" dirty="0"/>
          </a:p>
          <a:p>
            <a:pPr marL="1554480" lvl="5" indent="0">
              <a:buNone/>
            </a:pPr>
            <a:r>
              <a:rPr lang="en-US" sz="4100" b="1" dirty="0" err="1"/>
              <a:t>Bagan</a:t>
            </a:r>
            <a:r>
              <a:rPr lang="en-US" sz="4100" b="1" dirty="0"/>
              <a:t> </a:t>
            </a:r>
            <a:r>
              <a:rPr lang="en-US" sz="4100" b="1" dirty="0" err="1"/>
              <a:t>alir</a:t>
            </a:r>
            <a:r>
              <a:rPr lang="en-US" sz="4100" b="1" dirty="0"/>
              <a:t> </a:t>
            </a:r>
            <a:r>
              <a:rPr lang="en-US" sz="4100" b="1" dirty="0" err="1"/>
              <a:t>sistem</a:t>
            </a:r>
            <a:r>
              <a:rPr lang="en-US" sz="4100" b="1" dirty="0"/>
              <a:t> </a:t>
            </a:r>
            <a:r>
              <a:rPr lang="en-US" sz="4100" b="1" dirty="0" err="1"/>
              <a:t>akuntansi</a:t>
            </a:r>
            <a:r>
              <a:rPr lang="en-US" sz="4100" b="1" dirty="0"/>
              <a:t> </a:t>
            </a:r>
            <a:endParaRPr lang="en-US" sz="4100" b="1" dirty="0" smtClean="0"/>
          </a:p>
          <a:p>
            <a:pPr lvl="0"/>
            <a:endParaRPr lang="en-US" sz="3600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Unsur-unsur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r>
              <a:rPr lang="en-US" b="1" dirty="0" smtClean="0"/>
              <a:t> &amp; </a:t>
            </a:r>
            <a:r>
              <a:rPr lang="en-US" b="1" dirty="0" err="1" smtClean="0"/>
              <a:t>Pengendalian</a:t>
            </a:r>
            <a:r>
              <a:rPr lang="en-US" b="1" dirty="0" smtClean="0"/>
              <a:t> Intern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15227"/>
            <a:ext cx="6347714" cy="388077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600" b="1" dirty="0" smtClean="0">
                <a:solidFill>
                  <a:srgbClr val="00B0F0"/>
                </a:solidFill>
              </a:rPr>
              <a:t>UNSUR-UNSUR PENGENDALIAN INTERN :</a:t>
            </a:r>
          </a:p>
          <a:p>
            <a:pPr lvl="0"/>
            <a:r>
              <a:rPr lang="en-US" sz="4000" b="1" dirty="0" err="1" smtClean="0"/>
              <a:t>Struktur</a:t>
            </a:r>
            <a:r>
              <a:rPr lang="en-US" sz="4000" b="1" dirty="0" smtClean="0"/>
              <a:t> </a:t>
            </a:r>
            <a:r>
              <a:rPr lang="en-US" sz="4000" b="1" dirty="0" err="1"/>
              <a:t>organisasi</a:t>
            </a:r>
            <a:r>
              <a:rPr lang="en-US" sz="4000" b="1" dirty="0"/>
              <a:t> 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jelas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tegas</a:t>
            </a:r>
            <a:r>
              <a:rPr lang="en-US" sz="4000" b="1" dirty="0" smtClean="0"/>
              <a:t> )</a:t>
            </a:r>
          </a:p>
          <a:p>
            <a:pPr lvl="0"/>
            <a:r>
              <a:rPr lang="en-US" sz="4000" b="1" dirty="0" smtClean="0"/>
              <a:t> </a:t>
            </a:r>
            <a:r>
              <a:rPr lang="en-US" sz="4000" b="1" dirty="0" err="1" smtClean="0"/>
              <a:t>Sistem</a:t>
            </a:r>
            <a:r>
              <a:rPr lang="en-US" sz="4000" b="1" dirty="0" smtClean="0"/>
              <a:t> </a:t>
            </a:r>
            <a:r>
              <a:rPr lang="en-US" sz="4000" b="1" dirty="0" err="1"/>
              <a:t>otorisasi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prosedur</a:t>
            </a:r>
            <a:r>
              <a:rPr lang="en-US" sz="4000" b="1" dirty="0"/>
              <a:t> </a:t>
            </a:r>
            <a:r>
              <a:rPr lang="en-US" sz="4000" b="1" dirty="0" err="1"/>
              <a:t>pencaatan</a:t>
            </a:r>
            <a:endParaRPr lang="en-US" sz="4000" b="1" dirty="0"/>
          </a:p>
          <a:p>
            <a:pPr lvl="0"/>
            <a:r>
              <a:rPr lang="en-US" sz="4000" b="1" dirty="0" err="1"/>
              <a:t>Praktik</a:t>
            </a:r>
            <a:r>
              <a:rPr lang="en-US" sz="4000" b="1" dirty="0"/>
              <a:t> yang </a:t>
            </a:r>
            <a:r>
              <a:rPr lang="en-US" sz="4000" b="1" dirty="0" err="1"/>
              <a:t>sehat</a:t>
            </a:r>
            <a:endParaRPr lang="en-US" sz="4000" b="1" dirty="0"/>
          </a:p>
          <a:p>
            <a:pPr lvl="0"/>
            <a:r>
              <a:rPr lang="en-US" sz="4000" b="1" dirty="0" err="1"/>
              <a:t>Karyawan</a:t>
            </a:r>
            <a:r>
              <a:rPr lang="en-US" sz="4000" b="1" dirty="0"/>
              <a:t> yang </a:t>
            </a:r>
            <a:r>
              <a:rPr lang="en-US" sz="4000" b="1" dirty="0" err="1"/>
              <a:t>cakap</a:t>
            </a:r>
            <a:endParaRPr lang="en-US" sz="4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16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: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/>
            <a:r>
              <a:rPr lang="en-US" sz="4400" dirty="0" err="1"/>
              <a:t>Siklus</a:t>
            </a:r>
            <a:r>
              <a:rPr lang="en-US" sz="4400" dirty="0"/>
              <a:t> </a:t>
            </a:r>
            <a:r>
              <a:rPr lang="en-US" sz="4400" dirty="0" err="1"/>
              <a:t>pendapatan</a:t>
            </a:r>
            <a:r>
              <a:rPr lang="en-US" sz="4400" dirty="0"/>
              <a:t>  </a:t>
            </a:r>
            <a:endParaRPr lang="en-US" sz="4400" b="1" dirty="0"/>
          </a:p>
          <a:p>
            <a:pPr lvl="0" algn="ctr"/>
            <a:r>
              <a:rPr lang="en-US" sz="4400" dirty="0" err="1"/>
              <a:t>Siklus</a:t>
            </a:r>
            <a:r>
              <a:rPr lang="en-US" sz="4400" dirty="0"/>
              <a:t> </a:t>
            </a:r>
            <a:r>
              <a:rPr lang="en-US" sz="4400" dirty="0" err="1" smtClean="0"/>
              <a:t>pembelian</a:t>
            </a:r>
            <a:endParaRPr lang="en-US" sz="4400" b="1" dirty="0"/>
          </a:p>
          <a:p>
            <a:pPr algn="ctr"/>
            <a:r>
              <a:rPr lang="en-US" sz="4400" b="1" dirty="0"/>
              <a:t> </a:t>
            </a:r>
            <a:r>
              <a:rPr lang="en-US" sz="4400" dirty="0" err="1" smtClean="0"/>
              <a:t>Siklus</a:t>
            </a:r>
            <a:r>
              <a:rPr lang="en-US" sz="4400" dirty="0" smtClean="0"/>
              <a:t> </a:t>
            </a:r>
            <a:r>
              <a:rPr lang="en-US" sz="4400" dirty="0" err="1"/>
              <a:t>penggajian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pengupahan</a:t>
            </a:r>
            <a:endParaRPr lang="en-US" sz="4400" b="1" dirty="0"/>
          </a:p>
          <a:p>
            <a:pPr algn="ctr"/>
            <a:r>
              <a:rPr lang="en-US" sz="4400" b="1" dirty="0"/>
              <a:t> </a:t>
            </a:r>
            <a:r>
              <a:rPr lang="en-US" sz="4400" dirty="0" err="1" smtClean="0"/>
              <a:t>Siklus</a:t>
            </a:r>
            <a:r>
              <a:rPr lang="en-US" sz="4400" dirty="0" smtClean="0"/>
              <a:t> </a:t>
            </a:r>
            <a:r>
              <a:rPr lang="en-US" sz="4400" dirty="0" err="1" smtClean="0"/>
              <a:t>kas</a:t>
            </a:r>
            <a:endParaRPr lang="en-US" sz="4400" b="1" dirty="0"/>
          </a:p>
          <a:p>
            <a:pPr algn="ctr"/>
            <a:r>
              <a:rPr lang="en-US" sz="4400" b="1" dirty="0"/>
              <a:t> </a:t>
            </a:r>
            <a:r>
              <a:rPr lang="en-US" sz="4400" dirty="0" err="1" smtClean="0"/>
              <a:t>Siklus</a:t>
            </a:r>
            <a:r>
              <a:rPr lang="en-US" sz="4400" dirty="0" smtClean="0"/>
              <a:t> </a:t>
            </a:r>
            <a:r>
              <a:rPr lang="en-US" sz="4400" dirty="0" err="1" smtClean="0"/>
              <a:t>Biaya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94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Kuesioner</a:t>
            </a:r>
            <a:r>
              <a:rPr lang="en-US" b="1" dirty="0" smtClean="0"/>
              <a:t> SPI</a:t>
            </a:r>
            <a:br>
              <a:rPr lang="en-US" b="1" dirty="0" smtClean="0"/>
            </a:br>
            <a:r>
              <a:rPr lang="en-US" b="1" dirty="0" smtClean="0"/>
              <a:t> 1.Organisani </a:t>
            </a:r>
            <a:r>
              <a:rPr lang="en-US" b="1" dirty="0"/>
              <a:t>:</a:t>
            </a:r>
            <a:br>
              <a:rPr lang="en-US" b="1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09599" y="1219200"/>
            <a:ext cx="3090672" cy="914399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UNSUR </a:t>
            </a:r>
            <a:r>
              <a:rPr lang="en-US" dirty="0"/>
              <a:t>PENGENDALIAN INTERN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9599" y="2133600"/>
            <a:ext cx="3090672" cy="39077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B0F0"/>
                </a:solidFill>
              </a:rPr>
              <a:t>1. </a:t>
            </a:r>
            <a:r>
              <a:rPr lang="en-US" b="1" dirty="0" err="1" smtClean="0">
                <a:solidFill>
                  <a:srgbClr val="00B0F0"/>
                </a:solidFill>
              </a:rPr>
              <a:t>Fungsi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harus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terpisah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dari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fungsi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Penerimaan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kas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Fungsi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penerimaan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harus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terpisah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</a:t>
            </a:r>
            <a:r>
              <a:rPr lang="en-US" b="1" dirty="0" err="1">
                <a:solidFill>
                  <a:srgbClr val="FF0000"/>
                </a:solidFill>
              </a:rPr>
              <a:t>fungsi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akuntansi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/>
              <a:t>3.Transaksi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 smtClean="0"/>
              <a:t>dilaksanakan</a:t>
            </a:r>
            <a:r>
              <a:rPr lang="en-US" b="1" dirty="0" smtClean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endParaRPr lang="en-US" b="1" dirty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3866640" y="1219201"/>
            <a:ext cx="3090672" cy="990599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KUESIONER </a:t>
            </a:r>
            <a:r>
              <a:rPr lang="en-US" dirty="0"/>
              <a:t>PENGENDALIAN INTEN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3866640" y="1828800"/>
            <a:ext cx="3090672" cy="4212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>
                <a:solidFill>
                  <a:srgbClr val="00B0F0"/>
                </a:solidFill>
              </a:rPr>
              <a:t>Apakah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terpisah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dari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penerimaan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kas</a:t>
            </a:r>
            <a:endParaRPr lang="en-US" b="1" dirty="0">
              <a:solidFill>
                <a:srgbClr val="00B0F0"/>
              </a:solidFill>
            </a:endParaRPr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Apakah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fungsi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penerimaan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terpisah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fungsi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akuntansi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2.SISTEM </a:t>
            </a:r>
            <a:r>
              <a:rPr lang="en-US" sz="2800" b="1" dirty="0"/>
              <a:t>OTORISASI </a:t>
            </a:r>
            <a:r>
              <a:rPr lang="en-US" sz="2800" b="1" dirty="0" smtClean="0"/>
              <a:t>&amp; PROSEDUR  PENCATATAN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1"/>
            <a:ext cx="3090672" cy="914400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UNSUR </a:t>
            </a:r>
            <a:r>
              <a:rPr lang="en-US" b="1" dirty="0"/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>
                <a:solidFill>
                  <a:srgbClr val="00B0F0"/>
                </a:solidFill>
              </a:rPr>
              <a:t>Penerimaan</a:t>
            </a:r>
            <a:r>
              <a:rPr lang="en-US" b="1" dirty="0">
                <a:solidFill>
                  <a:srgbClr val="00B0F0"/>
                </a:solidFill>
              </a:rPr>
              <a:t> order </a:t>
            </a:r>
            <a:r>
              <a:rPr lang="en-US" b="1" dirty="0" err="1">
                <a:solidFill>
                  <a:srgbClr val="00B0F0"/>
                </a:solidFill>
              </a:rPr>
              <a:t>dari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pembeli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diotorisasi</a:t>
            </a:r>
            <a:r>
              <a:rPr lang="en-US" b="1" dirty="0">
                <a:solidFill>
                  <a:srgbClr val="00B0F0"/>
                </a:solidFill>
              </a:rPr>
              <a:t>   </a:t>
            </a:r>
            <a:r>
              <a:rPr lang="en-US" b="1" dirty="0" err="1">
                <a:solidFill>
                  <a:srgbClr val="00B0F0"/>
                </a:solidFill>
              </a:rPr>
              <a:t>oleh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dengan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menggunakan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formulir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faktur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tunai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/>
          </a:p>
          <a:p>
            <a:pPr lvl="0"/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diotosirasi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membubuhkan</a:t>
            </a:r>
            <a:r>
              <a:rPr lang="en-US" b="1" dirty="0"/>
              <a:t> </a:t>
            </a:r>
            <a:r>
              <a:rPr lang="en-US" b="1" dirty="0" err="1"/>
              <a:t>cal</a:t>
            </a:r>
            <a:r>
              <a:rPr lang="en-US" b="1" dirty="0"/>
              <a:t> </a:t>
            </a:r>
            <a:r>
              <a:rPr lang="en-US" b="1" dirty="0" err="1"/>
              <a:t>lunas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penempelan</a:t>
            </a:r>
            <a:r>
              <a:rPr lang="en-US" b="1" dirty="0"/>
              <a:t> pita register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 smtClean="0"/>
              <a:t>tersebut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48328" y="1524001"/>
            <a:ext cx="3090672" cy="914400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KUESIONER </a:t>
            </a:r>
            <a:r>
              <a:rPr lang="en-US" b="1" dirty="0"/>
              <a:t>PENGENDALIAN INTEN</a:t>
            </a:r>
          </a:p>
          <a:p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209800"/>
            <a:ext cx="3090672" cy="38315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err="1">
                <a:solidFill>
                  <a:srgbClr val="00B0F0"/>
                </a:solidFill>
              </a:rPr>
              <a:t>Apakah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penerimaan</a:t>
            </a:r>
            <a:r>
              <a:rPr lang="en-US" b="1" dirty="0">
                <a:solidFill>
                  <a:srgbClr val="00B0F0"/>
                </a:solidFill>
              </a:rPr>
              <a:t> order </a:t>
            </a:r>
            <a:r>
              <a:rPr lang="en-US" b="1" dirty="0" err="1">
                <a:solidFill>
                  <a:srgbClr val="00B0F0"/>
                </a:solidFill>
              </a:rPr>
              <a:t>dari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pembeli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diotorisasi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oleh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dengan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menggunakan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formulir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faktur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tunai</a:t>
            </a:r>
            <a:endParaRPr lang="en-US" b="1" dirty="0" smtClean="0">
              <a:solidFill>
                <a:srgbClr val="00B0F0"/>
              </a:solidFill>
            </a:endParaRPr>
          </a:p>
          <a:p>
            <a:pPr lvl="0"/>
            <a:endParaRPr lang="en-US" b="1" dirty="0"/>
          </a:p>
          <a:p>
            <a:pPr lvl="0"/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diotorisasi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membubuhkan</a:t>
            </a:r>
            <a:r>
              <a:rPr lang="en-US" b="1" dirty="0"/>
              <a:t> cap </a:t>
            </a:r>
            <a:r>
              <a:rPr lang="en-US" b="1" dirty="0" err="1"/>
              <a:t>lunas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penempelan</a:t>
            </a:r>
            <a:r>
              <a:rPr lang="en-US" b="1" dirty="0"/>
              <a:t> pita register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faktur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2. SISTEM </a:t>
            </a:r>
            <a:r>
              <a:rPr lang="en-US" sz="2800" b="1" dirty="0"/>
              <a:t>OTORISASI </a:t>
            </a:r>
            <a:r>
              <a:rPr lang="en-US" sz="2800" b="1" dirty="0" smtClean="0"/>
              <a:t>&amp; PROSEDUR  PENCATATAN </a:t>
            </a:r>
            <a:r>
              <a:rPr lang="en-US" sz="1600" b="1" dirty="0" err="1" smtClean="0"/>
              <a:t>lanjutan</a:t>
            </a:r>
            <a:r>
              <a:rPr lang="en-US" sz="1600" b="1" dirty="0" smtClean="0"/>
              <a:t>……..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1"/>
            <a:ext cx="3090672" cy="9144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UNSUR </a:t>
            </a:r>
            <a:r>
              <a:rPr lang="en-US" dirty="0"/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Autofit/>
          </a:bodyPr>
          <a:lstStyle/>
          <a:p>
            <a:pPr lvl="0"/>
            <a:r>
              <a:rPr lang="en-US" sz="2000" b="1" dirty="0" err="1" smtClean="0">
                <a:solidFill>
                  <a:srgbClr val="FF0000"/>
                </a:solidFill>
              </a:rPr>
              <a:t>Penyerahan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barang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diotorisasi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oleh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fungsi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pengiriman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barang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dengan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cara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membubuhkan</a:t>
            </a:r>
            <a:r>
              <a:rPr lang="en-US" sz="2000" b="1" dirty="0">
                <a:solidFill>
                  <a:srgbClr val="FF0000"/>
                </a:solidFill>
              </a:rPr>
              <a:t> cap </a:t>
            </a:r>
            <a:r>
              <a:rPr lang="en-US" sz="2000" b="1" dirty="0" err="1">
                <a:solidFill>
                  <a:srgbClr val="FF0000"/>
                </a:solidFill>
              </a:rPr>
              <a:t>sudah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diserahkan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pada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faktur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penjulan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tunai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00201"/>
            <a:ext cx="3090672" cy="914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8000" dirty="0" smtClean="0"/>
              <a:t>KUESIONER </a:t>
            </a:r>
            <a:r>
              <a:rPr lang="en-US" sz="8000" dirty="0"/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</a:rPr>
              <a:t>Apakah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penerimaan</a:t>
            </a:r>
            <a:r>
              <a:rPr lang="en-US" sz="2400" b="1" dirty="0">
                <a:solidFill>
                  <a:srgbClr val="FF0000"/>
                </a:solidFill>
              </a:rPr>
              <a:t> order </a:t>
            </a:r>
            <a:r>
              <a:rPr lang="en-US" sz="2400" b="1" dirty="0" err="1">
                <a:solidFill>
                  <a:srgbClr val="FF0000"/>
                </a:solidFill>
              </a:rPr>
              <a:t>dari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pembeli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diotorisasi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oleh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fungsi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penjualan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menggunakan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formulir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faktur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penjualan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tunai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2. SISTEM </a:t>
            </a:r>
            <a:r>
              <a:rPr lang="en-US" sz="2800" b="1" dirty="0"/>
              <a:t>OTORISASI </a:t>
            </a:r>
            <a:r>
              <a:rPr lang="en-US" sz="2800" b="1" dirty="0" smtClean="0"/>
              <a:t>&amp; PROSEDUR  PENCATATAN </a:t>
            </a:r>
            <a:r>
              <a:rPr lang="en-US" sz="1600" b="1" dirty="0" err="1" smtClean="0"/>
              <a:t>lanjutan</a:t>
            </a:r>
            <a:r>
              <a:rPr lang="en-US" sz="1600" b="1" dirty="0" smtClean="0"/>
              <a:t>……..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1"/>
            <a:ext cx="3090672" cy="9144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UNSUR </a:t>
            </a:r>
            <a:r>
              <a:rPr lang="en-US" dirty="0"/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Autofit/>
          </a:bodyPr>
          <a:lstStyle/>
          <a:p>
            <a:pPr lvl="0"/>
            <a:r>
              <a:rPr lang="en-US" sz="1800" b="1" dirty="0" err="1" smtClean="0">
                <a:solidFill>
                  <a:srgbClr val="7030A0"/>
                </a:solidFill>
              </a:rPr>
              <a:t>Pencatatan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kedalam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catatan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akuntansi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harus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didasarkan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atas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dokumen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sumber</a:t>
            </a:r>
            <a:r>
              <a:rPr lang="en-US" sz="1800" b="1" dirty="0">
                <a:solidFill>
                  <a:srgbClr val="7030A0"/>
                </a:solidFill>
              </a:rPr>
              <a:t> yang </a:t>
            </a:r>
            <a:r>
              <a:rPr lang="en-US" sz="1800" b="1" dirty="0" err="1">
                <a:solidFill>
                  <a:srgbClr val="7030A0"/>
                </a:solidFill>
              </a:rPr>
              <a:t>dilampiri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dengan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dokumen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pendukung</a:t>
            </a:r>
            <a:r>
              <a:rPr lang="en-US" sz="1800" b="1" dirty="0">
                <a:solidFill>
                  <a:srgbClr val="7030A0"/>
                </a:solidFill>
              </a:rPr>
              <a:t> yang </a:t>
            </a:r>
            <a:r>
              <a:rPr lang="en-US" sz="1800" b="1" dirty="0" err="1">
                <a:solidFill>
                  <a:srgbClr val="7030A0"/>
                </a:solidFill>
              </a:rPr>
              <a:t>lengkap</a:t>
            </a:r>
            <a:endParaRPr lang="en-US" sz="1800" b="1" dirty="0">
              <a:solidFill>
                <a:srgbClr val="7030A0"/>
              </a:solidFill>
            </a:endParaRPr>
          </a:p>
          <a:p>
            <a:pPr lvl="0"/>
            <a:r>
              <a:rPr lang="en-US" sz="1800" b="1" dirty="0" err="1">
                <a:solidFill>
                  <a:srgbClr val="7030A0"/>
                </a:solidFill>
              </a:rPr>
              <a:t>Pencatatan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kedalam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catatan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akuntansi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harus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dilakukan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oleh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karyawan</a:t>
            </a:r>
            <a:r>
              <a:rPr lang="en-US" sz="1800" b="1" dirty="0">
                <a:solidFill>
                  <a:srgbClr val="7030A0"/>
                </a:solidFill>
              </a:rPr>
              <a:t> yang </a:t>
            </a:r>
            <a:r>
              <a:rPr lang="en-US" sz="1800" b="1" dirty="0" err="1">
                <a:solidFill>
                  <a:srgbClr val="7030A0"/>
                </a:solidFill>
              </a:rPr>
              <a:t>diberi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wewenang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untuk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itu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00201"/>
            <a:ext cx="3090672" cy="914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8000" dirty="0" smtClean="0"/>
              <a:t>KUESIONER </a:t>
            </a:r>
            <a:r>
              <a:rPr lang="en-US" sz="8000" dirty="0"/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7030A0"/>
                </a:solidFill>
              </a:rPr>
              <a:t>Apakah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penerimaan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diotorisasi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oleh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fungsi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penerimaan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dengan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cara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membubuhkan</a:t>
            </a:r>
            <a:r>
              <a:rPr lang="en-US" b="1" dirty="0">
                <a:solidFill>
                  <a:srgbClr val="7030A0"/>
                </a:solidFill>
              </a:rPr>
              <a:t> cap </a:t>
            </a:r>
            <a:r>
              <a:rPr lang="en-US" b="1" dirty="0" err="1">
                <a:solidFill>
                  <a:srgbClr val="7030A0"/>
                </a:solidFill>
              </a:rPr>
              <a:t>lunas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faktur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penjualan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tunai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penempelan</a:t>
            </a:r>
            <a:r>
              <a:rPr lang="en-US" b="1" dirty="0">
                <a:solidFill>
                  <a:srgbClr val="7030A0"/>
                </a:solidFill>
              </a:rPr>
              <a:t> pita register </a:t>
            </a:r>
            <a:r>
              <a:rPr lang="en-US" b="1" dirty="0" err="1">
                <a:solidFill>
                  <a:srgbClr val="7030A0"/>
                </a:solidFill>
              </a:rPr>
              <a:t>kas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faktur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tersebut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PRAKTEK YANG SEHAT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371600"/>
            <a:ext cx="3090672" cy="990599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UNSUR </a:t>
            </a:r>
            <a:r>
              <a:rPr lang="en-US" b="1" dirty="0"/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5500" b="1" dirty="0" err="1"/>
              <a:t>Faktur</a:t>
            </a:r>
            <a:r>
              <a:rPr lang="en-US" sz="5500" b="1" dirty="0"/>
              <a:t> </a:t>
            </a:r>
            <a:r>
              <a:rPr lang="en-US" sz="5500" b="1" dirty="0" err="1"/>
              <a:t>penjualan</a:t>
            </a:r>
            <a:r>
              <a:rPr lang="en-US" sz="5500" b="1" dirty="0"/>
              <a:t> </a:t>
            </a:r>
            <a:r>
              <a:rPr lang="en-US" sz="5500" b="1" dirty="0" err="1"/>
              <a:t>tunai</a:t>
            </a:r>
            <a:r>
              <a:rPr lang="en-US" sz="5500" b="1" dirty="0"/>
              <a:t> </a:t>
            </a:r>
            <a:r>
              <a:rPr lang="en-US" sz="5500" b="1" dirty="0" err="1"/>
              <a:t>bernomor</a:t>
            </a:r>
            <a:r>
              <a:rPr lang="en-US" sz="5500" b="1" dirty="0"/>
              <a:t> </a:t>
            </a:r>
            <a:r>
              <a:rPr lang="en-US" sz="5500" b="1" dirty="0" err="1"/>
              <a:t>urut</a:t>
            </a:r>
            <a:r>
              <a:rPr lang="en-US" sz="5500" b="1" dirty="0"/>
              <a:t> </a:t>
            </a:r>
            <a:r>
              <a:rPr lang="en-US" sz="5500" b="1" dirty="0" err="1"/>
              <a:t>tercetak</a:t>
            </a:r>
            <a:r>
              <a:rPr lang="en-US" sz="5500" b="1" dirty="0"/>
              <a:t> </a:t>
            </a:r>
            <a:r>
              <a:rPr lang="en-US" sz="5500" b="1" dirty="0" err="1"/>
              <a:t>dan</a:t>
            </a:r>
            <a:r>
              <a:rPr lang="en-US" sz="5500" b="1" dirty="0"/>
              <a:t> </a:t>
            </a:r>
            <a:r>
              <a:rPr lang="en-US" sz="5500" b="1" dirty="0" err="1"/>
              <a:t>pemakaiannya</a:t>
            </a:r>
            <a:r>
              <a:rPr lang="en-US" sz="5500" b="1" dirty="0"/>
              <a:t> </a:t>
            </a:r>
            <a:r>
              <a:rPr lang="en-US" sz="5500" b="1" dirty="0" err="1"/>
              <a:t>dipertanggung</a:t>
            </a:r>
            <a:r>
              <a:rPr lang="en-US" sz="5500" b="1" dirty="0"/>
              <a:t> </a:t>
            </a:r>
            <a:r>
              <a:rPr lang="en-US" sz="5500" b="1" dirty="0" err="1"/>
              <a:t>jawabkan</a:t>
            </a:r>
            <a:r>
              <a:rPr lang="en-US" sz="5500" b="1" dirty="0"/>
              <a:t> </a:t>
            </a:r>
            <a:r>
              <a:rPr lang="en-US" sz="5500" b="1" dirty="0" err="1"/>
              <a:t>oleh</a:t>
            </a:r>
            <a:r>
              <a:rPr lang="en-US" sz="5500" b="1" dirty="0"/>
              <a:t> </a:t>
            </a:r>
            <a:r>
              <a:rPr lang="en-US" sz="5500" b="1" dirty="0" err="1"/>
              <a:t>fungsi</a:t>
            </a:r>
            <a:r>
              <a:rPr lang="en-US" sz="5500" b="1" dirty="0"/>
              <a:t> </a:t>
            </a:r>
            <a:r>
              <a:rPr lang="en-US" sz="5500" b="1" dirty="0" err="1"/>
              <a:t>penjualan</a:t>
            </a:r>
            <a:endParaRPr lang="en-US" sz="5500" b="1" dirty="0"/>
          </a:p>
          <a:p>
            <a:pPr lvl="0"/>
            <a:endParaRPr lang="en-US" sz="5500" b="1" dirty="0" smtClean="0">
              <a:solidFill>
                <a:srgbClr val="C00000"/>
              </a:solidFill>
            </a:endParaRPr>
          </a:p>
          <a:p>
            <a:pPr lvl="0"/>
            <a:endParaRPr lang="en-US" sz="5500" b="1" dirty="0">
              <a:solidFill>
                <a:srgbClr val="C00000"/>
              </a:solidFill>
            </a:endParaRPr>
          </a:p>
          <a:p>
            <a:pPr lvl="0"/>
            <a:r>
              <a:rPr lang="en-US" sz="5500" b="1" dirty="0" err="1" smtClean="0">
                <a:solidFill>
                  <a:srgbClr val="C00000"/>
                </a:solidFill>
              </a:rPr>
              <a:t>Jumlah</a:t>
            </a:r>
            <a:r>
              <a:rPr lang="en-US" sz="5500" b="1" dirty="0" smtClean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kas</a:t>
            </a:r>
            <a:r>
              <a:rPr lang="en-US" sz="5500" b="1" dirty="0">
                <a:solidFill>
                  <a:srgbClr val="C00000"/>
                </a:solidFill>
              </a:rPr>
              <a:t> yang </a:t>
            </a:r>
            <a:r>
              <a:rPr lang="en-US" sz="5500" b="1" dirty="0" err="1">
                <a:solidFill>
                  <a:srgbClr val="C00000"/>
                </a:solidFill>
              </a:rPr>
              <a:t>diterima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dari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penjualan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tunai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disetor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seluruhnya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dengan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segera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err="1">
                <a:solidFill>
                  <a:srgbClr val="C00000"/>
                </a:solidFill>
              </a:rPr>
              <a:t>ke</a:t>
            </a:r>
            <a:r>
              <a:rPr lang="en-US" sz="5500" b="1" dirty="0">
                <a:solidFill>
                  <a:srgbClr val="C00000"/>
                </a:solidFill>
              </a:rPr>
              <a:t> </a:t>
            </a:r>
            <a:r>
              <a:rPr lang="en-US" sz="5500" b="1" dirty="0" smtClean="0">
                <a:solidFill>
                  <a:srgbClr val="C00000"/>
                </a:solidFill>
              </a:rPr>
              <a:t>bank</a:t>
            </a: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219201"/>
            <a:ext cx="3090672" cy="914400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KUESIONER </a:t>
            </a:r>
            <a:r>
              <a:rPr lang="en-US" b="1" dirty="0"/>
              <a:t>PENGENDALIAN INTEN</a:t>
            </a:r>
          </a:p>
          <a:p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057400"/>
            <a:ext cx="3090672" cy="3983963"/>
          </a:xfrm>
        </p:spPr>
        <p:txBody>
          <a:bodyPr>
            <a:noAutofit/>
          </a:bodyPr>
          <a:lstStyle/>
          <a:p>
            <a:pPr lvl="0"/>
            <a:r>
              <a:rPr lang="en-US" sz="1800" b="1" dirty="0" err="1"/>
              <a:t>Apakah</a:t>
            </a:r>
            <a:r>
              <a:rPr lang="en-US" sz="1800" b="1" dirty="0"/>
              <a:t> </a:t>
            </a:r>
            <a:r>
              <a:rPr lang="en-US" sz="1800" b="1" dirty="0" err="1"/>
              <a:t>faktur</a:t>
            </a:r>
            <a:r>
              <a:rPr lang="en-US" sz="1800" b="1" dirty="0"/>
              <a:t> </a:t>
            </a:r>
            <a:r>
              <a:rPr lang="en-US" sz="1800" b="1" dirty="0" err="1"/>
              <a:t>penjualan</a:t>
            </a:r>
            <a:r>
              <a:rPr lang="en-US" sz="1800" b="1" dirty="0"/>
              <a:t> </a:t>
            </a:r>
            <a:r>
              <a:rPr lang="en-US" sz="1800" b="1" dirty="0" err="1"/>
              <a:t>tunai</a:t>
            </a:r>
            <a:r>
              <a:rPr lang="en-US" sz="1800" b="1" dirty="0"/>
              <a:t> </a:t>
            </a:r>
            <a:r>
              <a:rPr lang="en-US" sz="1800" b="1" dirty="0" err="1"/>
              <a:t>bernomor</a:t>
            </a:r>
            <a:r>
              <a:rPr lang="en-US" sz="1800" b="1" dirty="0"/>
              <a:t> </a:t>
            </a:r>
            <a:r>
              <a:rPr lang="en-US" sz="1800" b="1" dirty="0" err="1"/>
              <a:t>urut</a:t>
            </a:r>
            <a:r>
              <a:rPr lang="en-US" sz="1800" b="1" dirty="0"/>
              <a:t> </a:t>
            </a:r>
            <a:r>
              <a:rPr lang="en-US" sz="1800" b="1" dirty="0" err="1"/>
              <a:t>tercetak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pemakainnya</a:t>
            </a:r>
            <a:r>
              <a:rPr lang="en-US" sz="1800" b="1" dirty="0"/>
              <a:t> </a:t>
            </a:r>
            <a:r>
              <a:rPr lang="en-US" sz="1800" b="1" dirty="0" err="1"/>
              <a:t>dipertanggung</a:t>
            </a:r>
            <a:r>
              <a:rPr lang="en-US" sz="1800" b="1" dirty="0"/>
              <a:t> </a:t>
            </a:r>
            <a:r>
              <a:rPr lang="en-US" sz="1800" b="1" dirty="0" err="1"/>
              <a:t>jawabkan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dirty="0" err="1"/>
              <a:t>fungsi</a:t>
            </a:r>
            <a:r>
              <a:rPr lang="en-US" sz="1800" b="1" dirty="0"/>
              <a:t> </a:t>
            </a:r>
            <a:r>
              <a:rPr lang="en-US" sz="1800" b="1" dirty="0" err="1"/>
              <a:t>penjualan</a:t>
            </a:r>
            <a:endParaRPr lang="en-US" sz="1800" b="1" dirty="0"/>
          </a:p>
          <a:p>
            <a:pPr lvl="0"/>
            <a:r>
              <a:rPr lang="en-US" sz="1800" b="1" dirty="0" err="1">
                <a:solidFill>
                  <a:srgbClr val="C00000"/>
                </a:solidFill>
              </a:rPr>
              <a:t>Apakah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jumlah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kas</a:t>
            </a:r>
            <a:r>
              <a:rPr lang="en-US" sz="1800" b="1" dirty="0">
                <a:solidFill>
                  <a:srgbClr val="C00000"/>
                </a:solidFill>
              </a:rPr>
              <a:t> yang </a:t>
            </a:r>
            <a:r>
              <a:rPr lang="en-US" sz="1800" b="1" dirty="0" err="1">
                <a:solidFill>
                  <a:srgbClr val="C00000"/>
                </a:solidFill>
              </a:rPr>
              <a:t>diterima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dari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penjualan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tunai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disetor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seluruhnya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dengan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segera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ke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bank</a:t>
            </a:r>
            <a:endParaRPr lang="en-US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PRAKTEK YANG SEHAT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47801"/>
            <a:ext cx="3090672" cy="99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UNSUR </a:t>
            </a:r>
            <a:r>
              <a:rPr lang="en-US" b="1" dirty="0"/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133600"/>
            <a:ext cx="3090672" cy="390776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5500" b="1" dirty="0" err="1" smtClean="0">
                <a:solidFill>
                  <a:srgbClr val="00B050"/>
                </a:solidFill>
              </a:rPr>
              <a:t>Penghitungan</a:t>
            </a:r>
            <a:r>
              <a:rPr lang="en-US" sz="5500" b="1" dirty="0" smtClean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saldo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kas</a:t>
            </a:r>
            <a:r>
              <a:rPr lang="en-US" sz="5500" b="1" dirty="0">
                <a:solidFill>
                  <a:srgbClr val="00B050"/>
                </a:solidFill>
              </a:rPr>
              <a:t> yang </a:t>
            </a:r>
            <a:r>
              <a:rPr lang="en-US" sz="5500" b="1" dirty="0" err="1">
                <a:solidFill>
                  <a:srgbClr val="00B050"/>
                </a:solidFill>
              </a:rPr>
              <a:t>ada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ditangan</a:t>
            </a:r>
            <a:r>
              <a:rPr lang="en-US" sz="5500" b="1" dirty="0">
                <a:solidFill>
                  <a:srgbClr val="00B050"/>
                </a:solidFill>
              </a:rPr>
              <a:t>, </a:t>
            </a:r>
            <a:r>
              <a:rPr lang="en-US" sz="5500" b="1" dirty="0" err="1">
                <a:solidFill>
                  <a:srgbClr val="00B050"/>
                </a:solidFill>
              </a:rPr>
              <a:t>fungsi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penerimaan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kas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secara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periodik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dan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secara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mendadak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oleh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fungsi</a:t>
            </a:r>
            <a:r>
              <a:rPr lang="en-US" sz="5500" b="1" dirty="0">
                <a:solidFill>
                  <a:srgbClr val="00B050"/>
                </a:solidFill>
              </a:rPr>
              <a:t> </a:t>
            </a:r>
            <a:r>
              <a:rPr lang="en-US" sz="5500" b="1" dirty="0" err="1">
                <a:solidFill>
                  <a:srgbClr val="00B050"/>
                </a:solidFill>
              </a:rPr>
              <a:t>pemeriksa</a:t>
            </a:r>
            <a:r>
              <a:rPr lang="en-US" sz="5500" b="1" dirty="0">
                <a:solidFill>
                  <a:srgbClr val="00B050"/>
                </a:solidFill>
              </a:rPr>
              <a:t> intern</a:t>
            </a: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219201"/>
            <a:ext cx="3090672" cy="99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KUESIONER </a:t>
            </a:r>
            <a:r>
              <a:rPr lang="en-US" b="1" dirty="0"/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1905000"/>
            <a:ext cx="3090672" cy="4136363"/>
          </a:xfrm>
        </p:spPr>
        <p:txBody>
          <a:bodyPr>
            <a:noAutofit/>
          </a:bodyPr>
          <a:lstStyle/>
          <a:p>
            <a:pPr lvl="0"/>
            <a:r>
              <a:rPr lang="en-US" sz="2400" b="1" dirty="0" err="1" smtClean="0">
                <a:solidFill>
                  <a:srgbClr val="00B050"/>
                </a:solidFill>
              </a:rPr>
              <a:t>Apakah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diadakan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penghitunagn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saldo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kas</a:t>
            </a:r>
            <a:r>
              <a:rPr lang="en-US" sz="2400" b="1" dirty="0">
                <a:solidFill>
                  <a:srgbClr val="00B050"/>
                </a:solidFill>
              </a:rPr>
              <a:t> yang </a:t>
            </a:r>
            <a:r>
              <a:rPr lang="en-US" sz="2400" b="1" dirty="0" err="1">
                <a:solidFill>
                  <a:srgbClr val="00B050"/>
                </a:solidFill>
              </a:rPr>
              <a:t>ada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ditangan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fungsi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penerimaan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kas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secara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periodek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dan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secara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mendadak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oleh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fungsi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pemeriksaan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inten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PRAKTEK YANG </a:t>
            </a:r>
            <a:r>
              <a:rPr lang="en-US" b="1" dirty="0" smtClean="0"/>
              <a:t>SEHAT </a:t>
            </a:r>
            <a:r>
              <a:rPr lang="en-US" sz="1800" b="1" dirty="0" err="1" smtClean="0"/>
              <a:t>lanjutan</a:t>
            </a:r>
            <a:r>
              <a:rPr lang="en-US" sz="1800" b="1" dirty="0" smtClean="0"/>
              <a:t> 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19200"/>
            <a:ext cx="3090672" cy="106679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UNSUR </a:t>
            </a:r>
            <a:r>
              <a:rPr lang="en-US" dirty="0"/>
              <a:t>PENGENDALIAN INTERN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057400"/>
            <a:ext cx="3090672" cy="3983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7200" b="1" dirty="0" err="1" smtClean="0">
                <a:solidFill>
                  <a:srgbClr val="FF0000"/>
                </a:solidFill>
              </a:rPr>
              <a:t>Setiap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hari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diadakan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pembacaan</a:t>
            </a:r>
            <a:r>
              <a:rPr lang="en-US" sz="7200" b="1" dirty="0">
                <a:solidFill>
                  <a:srgbClr val="FF0000"/>
                </a:solidFill>
              </a:rPr>
              <a:t> pita register </a:t>
            </a:r>
            <a:r>
              <a:rPr lang="en-US" sz="7200" b="1" dirty="0" err="1">
                <a:solidFill>
                  <a:srgbClr val="FF0000"/>
                </a:solidFill>
              </a:rPr>
              <a:t>kas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oleh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fungsi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pemeriksaan</a:t>
            </a:r>
            <a:r>
              <a:rPr lang="en-US" sz="7200" b="1" dirty="0">
                <a:solidFill>
                  <a:srgbClr val="FF0000"/>
                </a:solidFill>
              </a:rPr>
              <a:t> intern </a:t>
            </a:r>
            <a:r>
              <a:rPr lang="en-US" sz="7200" b="1" dirty="0" err="1">
                <a:solidFill>
                  <a:srgbClr val="FF0000"/>
                </a:solidFill>
              </a:rPr>
              <a:t>dan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diadakan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pencocokan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antara</a:t>
            </a:r>
            <a:r>
              <a:rPr lang="en-US" sz="7200" b="1" dirty="0">
                <a:solidFill>
                  <a:srgbClr val="FF0000"/>
                </a:solidFill>
              </a:rPr>
              <a:t> pita </a:t>
            </a:r>
            <a:r>
              <a:rPr lang="en-US" sz="7200" b="1" dirty="0" smtClean="0">
                <a:solidFill>
                  <a:srgbClr val="FF0000"/>
                </a:solidFill>
              </a:rPr>
              <a:t>register </a:t>
            </a:r>
            <a:r>
              <a:rPr lang="en-US" sz="7200" b="1" dirty="0" err="1">
                <a:solidFill>
                  <a:srgbClr val="FF0000"/>
                </a:solidFill>
              </a:rPr>
              <a:t>kas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tersebut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dangan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jumlah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kas</a:t>
            </a:r>
            <a:r>
              <a:rPr lang="en-US" sz="7200" b="1" dirty="0">
                <a:solidFill>
                  <a:srgbClr val="FF0000"/>
                </a:solidFill>
              </a:rPr>
              <a:t> yang </a:t>
            </a:r>
            <a:r>
              <a:rPr lang="en-US" sz="7200" b="1" dirty="0" err="1">
                <a:solidFill>
                  <a:srgbClr val="FF0000"/>
                </a:solidFill>
              </a:rPr>
              <a:t>diterima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dari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penjualan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tunai</a:t>
            </a:r>
            <a:endParaRPr lang="en-US" sz="7200" b="1" dirty="0">
              <a:solidFill>
                <a:srgbClr val="FF0000"/>
              </a:solidFill>
            </a:endParaRPr>
          </a:p>
          <a:p>
            <a:pPr lvl="0"/>
            <a:r>
              <a:rPr lang="en-US" sz="7200" b="1" dirty="0" err="1"/>
              <a:t>Secara</a:t>
            </a:r>
            <a:r>
              <a:rPr lang="en-US" sz="7200" b="1" dirty="0"/>
              <a:t> </a:t>
            </a:r>
            <a:r>
              <a:rPr lang="en-US" sz="7200" b="1" dirty="0" err="1"/>
              <a:t>periodek</a:t>
            </a:r>
            <a:r>
              <a:rPr lang="en-US" sz="7200" b="1" dirty="0"/>
              <a:t> </a:t>
            </a:r>
            <a:r>
              <a:rPr lang="en-US" sz="7200" b="1" dirty="0" err="1"/>
              <a:t>diadakan</a:t>
            </a:r>
            <a:r>
              <a:rPr lang="en-US" sz="7200" b="1" dirty="0"/>
              <a:t> </a:t>
            </a:r>
            <a:r>
              <a:rPr lang="en-US" sz="7200" b="1" dirty="0" err="1"/>
              <a:t>rekonsiliasi</a:t>
            </a:r>
            <a:r>
              <a:rPr lang="en-US" sz="7200" b="1" dirty="0"/>
              <a:t> bank </a:t>
            </a:r>
            <a:r>
              <a:rPr lang="en-US" sz="7200" b="1" dirty="0" err="1"/>
              <a:t>oleh</a:t>
            </a:r>
            <a:r>
              <a:rPr lang="en-US" sz="7200" b="1" dirty="0"/>
              <a:t> </a:t>
            </a:r>
            <a:r>
              <a:rPr lang="en-US" sz="7200" b="1" dirty="0" err="1"/>
              <a:t>fungsi</a:t>
            </a:r>
            <a:r>
              <a:rPr lang="en-US" sz="7200" b="1" dirty="0"/>
              <a:t> </a:t>
            </a:r>
            <a:r>
              <a:rPr lang="en-US" sz="7200" b="1" dirty="0" err="1"/>
              <a:t>yag</a:t>
            </a:r>
            <a:r>
              <a:rPr lang="en-US" sz="7200" b="1" dirty="0"/>
              <a:t> </a:t>
            </a:r>
            <a:r>
              <a:rPr lang="en-US" sz="7200" b="1" dirty="0" err="1"/>
              <a:t>tidak</a:t>
            </a:r>
            <a:r>
              <a:rPr lang="en-US" sz="7200" b="1" dirty="0"/>
              <a:t> </a:t>
            </a:r>
            <a:r>
              <a:rPr lang="en-US" sz="7200" b="1" dirty="0" err="1"/>
              <a:t>menyelenggarakan</a:t>
            </a:r>
            <a:r>
              <a:rPr lang="en-US" sz="7200" b="1" dirty="0"/>
              <a:t> </a:t>
            </a:r>
            <a:r>
              <a:rPr lang="en-US" sz="7200" b="1" dirty="0" err="1"/>
              <a:t>catatan</a:t>
            </a:r>
            <a:r>
              <a:rPr lang="en-US" sz="7200" b="1" dirty="0"/>
              <a:t> </a:t>
            </a:r>
            <a:r>
              <a:rPr lang="en-US" sz="7200" b="1" dirty="0" err="1"/>
              <a:t>akuntansi</a:t>
            </a:r>
            <a:r>
              <a:rPr lang="en-US" sz="7200" b="1" dirty="0"/>
              <a:t> </a:t>
            </a:r>
            <a:r>
              <a:rPr lang="en-US" sz="7200" b="1" dirty="0" err="1"/>
              <a:t>dan</a:t>
            </a:r>
            <a:r>
              <a:rPr lang="en-US" sz="7200" b="1" dirty="0"/>
              <a:t> yang </a:t>
            </a:r>
            <a:r>
              <a:rPr lang="en-US" sz="7200" b="1" dirty="0" err="1"/>
              <a:t>tidak</a:t>
            </a:r>
            <a:r>
              <a:rPr lang="en-US" sz="7200" b="1" dirty="0"/>
              <a:t> </a:t>
            </a:r>
            <a:r>
              <a:rPr lang="en-US" sz="7200" b="1" dirty="0" err="1"/>
              <a:t>menerima</a:t>
            </a:r>
            <a:r>
              <a:rPr lang="en-US" sz="7200" b="1" dirty="0"/>
              <a:t> </a:t>
            </a:r>
            <a:r>
              <a:rPr lang="en-US" sz="7200" b="1" dirty="0" err="1"/>
              <a:t>kas</a:t>
            </a:r>
            <a:endParaRPr lang="en-US" sz="7200" b="1" dirty="0"/>
          </a:p>
          <a:p>
            <a:r>
              <a:rPr lang="en-US" b="1" dirty="0"/>
              <a:t> </a:t>
            </a:r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219201"/>
            <a:ext cx="3090672" cy="1066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KUESIONER </a:t>
            </a:r>
            <a:r>
              <a:rPr lang="en-US" dirty="0"/>
              <a:t>PENGENDALIAN INTEN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1905000"/>
            <a:ext cx="3090672" cy="4136363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Apakah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setiap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diadakn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pembacaan</a:t>
            </a:r>
            <a:r>
              <a:rPr lang="en-US" b="1" dirty="0">
                <a:solidFill>
                  <a:srgbClr val="FF0000"/>
                </a:solidFill>
              </a:rPr>
              <a:t> pita register </a:t>
            </a:r>
            <a:r>
              <a:rPr lang="en-US" b="1" dirty="0" err="1">
                <a:solidFill>
                  <a:srgbClr val="FF0000"/>
                </a:solidFill>
              </a:rPr>
              <a:t>kas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oleh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fungsi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pemeriksa</a:t>
            </a:r>
            <a:r>
              <a:rPr lang="en-US" b="1" dirty="0">
                <a:solidFill>
                  <a:srgbClr val="FF0000"/>
                </a:solidFill>
              </a:rPr>
              <a:t> intern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diadakan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pencocokan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antara</a:t>
            </a:r>
            <a:r>
              <a:rPr lang="en-US" b="1" dirty="0">
                <a:solidFill>
                  <a:srgbClr val="FF0000"/>
                </a:solidFill>
              </a:rPr>
              <a:t> pita register </a:t>
            </a:r>
            <a:r>
              <a:rPr lang="en-US" b="1" dirty="0" err="1">
                <a:solidFill>
                  <a:srgbClr val="FF0000"/>
                </a:solidFill>
              </a:rPr>
              <a:t>kas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terdebut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jumlah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kas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diterima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tunai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err="1"/>
              <a:t>Apakan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periodik</a:t>
            </a:r>
            <a:r>
              <a:rPr lang="en-US" b="1" dirty="0"/>
              <a:t> </a:t>
            </a:r>
            <a:r>
              <a:rPr lang="en-US" b="1" dirty="0" err="1"/>
              <a:t>diadakan</a:t>
            </a:r>
            <a:r>
              <a:rPr lang="en-US" b="1" dirty="0"/>
              <a:t> </a:t>
            </a:r>
            <a:r>
              <a:rPr lang="en-US" b="1" dirty="0" err="1"/>
              <a:t>rekonsiliasi</a:t>
            </a:r>
            <a:r>
              <a:rPr lang="en-US" b="1" dirty="0"/>
              <a:t> bank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menyelenggarakan</a:t>
            </a:r>
            <a:r>
              <a:rPr lang="en-US" b="1" dirty="0"/>
              <a:t> </a:t>
            </a:r>
            <a:r>
              <a:rPr lang="en-US" b="1" dirty="0" err="1"/>
              <a:t>catatan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r>
              <a:rPr lang="en-US" b="1" dirty="0"/>
              <a:t> </a:t>
            </a:r>
            <a:r>
              <a:rPr lang="en-US" b="1" dirty="0" err="1"/>
              <a:t>ldan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153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11. MELAPORKAN AUDIT</a:t>
            </a:r>
            <a:r>
              <a:rPr lang="en-US" sz="3600" b="1" dirty="0">
                <a:solidFill>
                  <a:srgbClr val="7030A0"/>
                </a:solidFill>
              </a:rPr>
              <a:t>	</a:t>
            </a:r>
            <a:endParaRPr lang="id-ID" sz="3600" b="1" dirty="0" smtClean="0">
              <a:solidFill>
                <a:srgbClr val="7030A0"/>
              </a:solidFill>
            </a:endParaRPr>
          </a:p>
          <a:p>
            <a:endParaRPr lang="id-ID" sz="3600" b="1" dirty="0"/>
          </a:p>
          <a:p>
            <a:r>
              <a:rPr lang="id-ID" sz="3600" b="1" dirty="0" smtClean="0">
                <a:solidFill>
                  <a:srgbClr val="C00000"/>
                </a:solidFill>
              </a:rPr>
              <a:t>12. JASA  ASSURANCE LAINNYA</a:t>
            </a:r>
          </a:p>
          <a:p>
            <a:endParaRPr lang="id-ID" sz="3600" b="1" dirty="0">
              <a:solidFill>
                <a:srgbClr val="C00000"/>
              </a:solidFill>
            </a:endParaRPr>
          </a:p>
          <a:p>
            <a:r>
              <a:rPr lang="id-ID" sz="3600" b="1" dirty="0" smtClean="0">
                <a:solidFill>
                  <a:srgbClr val="C00000"/>
                </a:solidFill>
              </a:rPr>
              <a:t>13. AUDIT KEUANGAN INTERNAL</a:t>
            </a:r>
          </a:p>
          <a:p>
            <a:endParaRPr lang="id-ID" sz="3600" b="1" dirty="0"/>
          </a:p>
          <a:p>
            <a:r>
              <a:rPr lang="id-ID" sz="3600" b="1" dirty="0" smtClean="0">
                <a:solidFill>
                  <a:schemeClr val="accent2">
                    <a:lumMod val="75000"/>
                  </a:schemeClr>
                </a:solidFill>
              </a:rPr>
              <a:t>14. AUDIT KEUANGAN PEMERINTAH</a:t>
            </a:r>
          </a:p>
          <a:p>
            <a:endParaRPr lang="id-ID" sz="3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600" b="1" dirty="0" smtClean="0">
                <a:solidFill>
                  <a:schemeClr val="accent2">
                    <a:lumMod val="75000"/>
                  </a:schemeClr>
                </a:solidFill>
              </a:rPr>
              <a:t>15. AUDIT OPERASIONAL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en-US" sz="3200" b="1" dirty="0"/>
              <a:t>		 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600" dirty="0"/>
              <a:t>				</a:t>
            </a:r>
          </a:p>
          <a:p>
            <a:r>
              <a:rPr lang="en-US" sz="3600" b="1" dirty="0"/>
              <a:t>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PENGUJIAN KEPATUHAN </a:t>
            </a:r>
            <a:br>
              <a:rPr lang="en-US" b="1" dirty="0"/>
            </a:br>
            <a:r>
              <a:rPr lang="en-US" b="1" dirty="0"/>
              <a:t>THD. SIKLUS </a:t>
            </a:r>
            <a:r>
              <a:rPr lang="en-US" b="1" dirty="0" smtClean="0"/>
              <a:t>PENDAPATAN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krediit</a:t>
            </a:r>
            <a:r>
              <a:rPr lang="en-US" b="1" dirty="0"/>
              <a:t>,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,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retur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penghapusan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err="1" smtClean="0"/>
              <a:t>Dokumen</a:t>
            </a:r>
            <a:r>
              <a:rPr lang="en-US" b="1" dirty="0" smtClean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b="1" dirty="0" err="1" smtClean="0"/>
              <a:t>Faktur</a:t>
            </a:r>
            <a:r>
              <a:rPr lang="en-US" b="1" dirty="0" smtClean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tunai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b="1" dirty="0"/>
              <a:t>, memo </a:t>
            </a:r>
            <a:r>
              <a:rPr lang="en-US" b="1" dirty="0" err="1"/>
              <a:t>kredit</a:t>
            </a:r>
            <a:r>
              <a:rPr lang="en-US" b="1" dirty="0"/>
              <a:t>, </a:t>
            </a:r>
            <a:r>
              <a:rPr lang="en-US" b="1" dirty="0" err="1"/>
              <a:t>bukti</a:t>
            </a:r>
            <a:r>
              <a:rPr lang="en-US" b="1" dirty="0"/>
              <a:t> memorial, </a:t>
            </a:r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 smtClean="0"/>
              <a:t>masuk</a:t>
            </a:r>
            <a:endParaRPr lang="en-US" b="1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Untuk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melakukan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studi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terhadap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pengendalian</a:t>
            </a:r>
            <a:r>
              <a:rPr lang="en-US" sz="2400" b="1" dirty="0">
                <a:solidFill>
                  <a:srgbClr val="FF0000"/>
                </a:solidFill>
              </a:rPr>
              <a:t> intern, </a:t>
            </a:r>
            <a:r>
              <a:rPr lang="en-US" sz="2400" b="1" dirty="0" err="1">
                <a:solidFill>
                  <a:srgbClr val="FF0000"/>
                </a:solidFill>
              </a:rPr>
              <a:t>akuntan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publik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merancang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kuesioner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pengendalian</a:t>
            </a:r>
            <a:r>
              <a:rPr lang="en-US" sz="2400" b="1" dirty="0">
                <a:solidFill>
                  <a:srgbClr val="FF0000"/>
                </a:solidFill>
              </a:rPr>
              <a:t> intern </a:t>
            </a:r>
            <a:r>
              <a:rPr lang="en-US" sz="2400" b="1" dirty="0" err="1" smtClean="0">
                <a:solidFill>
                  <a:srgbClr val="FF0000"/>
                </a:solidFill>
              </a:rPr>
              <a:t>standar</a:t>
            </a:r>
            <a:r>
              <a:rPr lang="en-US" sz="2400" b="1" dirty="0" smtClean="0">
                <a:solidFill>
                  <a:srgbClr val="FF0000"/>
                </a:solidFill>
              </a:rPr>
              <a:t> : </a:t>
            </a:r>
            <a:r>
              <a:rPr lang="en-US" sz="2400" b="1" dirty="0" err="1" smtClean="0">
                <a:solidFill>
                  <a:srgbClr val="FF0000"/>
                </a:solidFill>
              </a:rPr>
              <a:t>Unsur-unsur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pokok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yakni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organisasi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sistem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wewenang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prosedur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pencatatan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serta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praktik</a:t>
            </a:r>
            <a:r>
              <a:rPr lang="en-US" sz="2400" b="1" dirty="0">
                <a:solidFill>
                  <a:srgbClr val="FF0000"/>
                </a:solidFill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</a:rPr>
              <a:t>sehat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447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PENGUJIAN KEPATUHAN </a:t>
            </a:r>
            <a:br>
              <a:rPr lang="en-US" b="1" dirty="0"/>
            </a:br>
            <a:r>
              <a:rPr lang="en-US" b="1" dirty="0"/>
              <a:t>THD. SIKLUS </a:t>
            </a:r>
            <a:r>
              <a:rPr lang="en-US" b="1" dirty="0" smtClean="0"/>
              <a:t>PENDAPATAN </a:t>
            </a:r>
            <a:r>
              <a:rPr lang="en-US" sz="1600" b="1" dirty="0" err="1" smtClean="0"/>
              <a:t>lanjutan</a:t>
            </a:r>
            <a:r>
              <a:rPr lang="en-US" sz="1600" b="1" dirty="0" smtClean="0"/>
              <a:t> ………..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</a:t>
            </a:r>
            <a:r>
              <a:rPr lang="en-US" sz="2800" b="1" dirty="0" err="1"/>
              <a:t>unsur</a:t>
            </a:r>
            <a:r>
              <a:rPr lang="en-US" sz="2800" b="1" dirty="0"/>
              <a:t> </a:t>
            </a:r>
            <a:r>
              <a:rPr lang="en-US" sz="2800" b="1" dirty="0" err="1"/>
              <a:t>pengendalian</a:t>
            </a:r>
            <a:r>
              <a:rPr lang="en-US" sz="2800" b="1" dirty="0"/>
              <a:t> intern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siklus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 </a:t>
            </a:r>
            <a:r>
              <a:rPr lang="en-US" sz="2800" b="1" dirty="0" err="1"/>
              <a:t>efektif</a:t>
            </a:r>
            <a:r>
              <a:rPr lang="en-US" sz="2800" b="1" dirty="0"/>
              <a:t>, </a:t>
            </a:r>
            <a:r>
              <a:rPr lang="en-US" sz="2800" b="1" dirty="0" err="1"/>
              <a:t>akuntan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</a:p>
          <a:p>
            <a:pPr lvl="0"/>
            <a:r>
              <a:rPr lang="en-US" sz="2800" b="1" dirty="0" err="1" smtClean="0">
                <a:solidFill>
                  <a:srgbClr val="FF0000"/>
                </a:solidFill>
              </a:rPr>
              <a:t>Pengujian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untuk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membuktikan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adanya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kepatuhan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terhadap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PI</a:t>
            </a:r>
          </a:p>
          <a:p>
            <a:pPr lvl="0"/>
            <a:r>
              <a:rPr lang="en-US" sz="2800" b="1" dirty="0" err="1" smtClean="0">
                <a:solidFill>
                  <a:srgbClr val="0070C0"/>
                </a:solidFill>
              </a:rPr>
              <a:t>Pengujian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untuk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membuktikan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tingkat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kepatuhan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terhadap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PI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kerangka</a:t>
            </a:r>
            <a:r>
              <a:rPr lang="en-US" sz="2800" b="1" dirty="0"/>
              <a:t> </a:t>
            </a:r>
            <a:r>
              <a:rPr lang="en-US" sz="2800" b="1" dirty="0" err="1"/>
              <a:t>perencanaan</a:t>
            </a:r>
            <a:r>
              <a:rPr lang="en-US" sz="2800" b="1" dirty="0"/>
              <a:t> program </a:t>
            </a:r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kepatuhan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Siklus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.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 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  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Unsur</a:t>
            </a:r>
            <a:r>
              <a:rPr lang="en-US" b="1" dirty="0" smtClean="0">
                <a:solidFill>
                  <a:srgbClr val="FFFF00"/>
                </a:solidFill>
              </a:rPr>
              <a:t> PI </a:t>
            </a:r>
            <a:r>
              <a:rPr lang="en-US" b="1" dirty="0" err="1" smtClean="0">
                <a:solidFill>
                  <a:srgbClr val="FFFF00"/>
                </a:solidFill>
              </a:rPr>
              <a:t>dlm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siklus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pendapatan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000"/>
                </a:solidFill>
              </a:rPr>
              <a:t>Kuesioner</a:t>
            </a:r>
            <a:r>
              <a:rPr lang="en-US" b="1" dirty="0" smtClean="0">
                <a:solidFill>
                  <a:srgbClr val="FFC000"/>
                </a:solidFill>
              </a:rPr>
              <a:t> PI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21336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Uji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Kepatuhan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114800"/>
            <a:ext cx="2362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92D050"/>
                </a:solidFill>
              </a:rPr>
              <a:t>Sistem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err="1">
                <a:solidFill>
                  <a:srgbClr val="92D050"/>
                </a:solidFill>
              </a:rPr>
              <a:t>penjualan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</a:rPr>
              <a:t> 	</a:t>
            </a:r>
            <a:r>
              <a:rPr lang="en-US" sz="1600" b="1" dirty="0" err="1" smtClean="0">
                <a:solidFill>
                  <a:srgbClr val="92D050"/>
                </a:solidFill>
              </a:rPr>
              <a:t>kredit</a:t>
            </a:r>
            <a:endParaRPr lang="en-US" sz="1600" b="1" dirty="0">
              <a:solidFill>
                <a:srgbClr val="92D050"/>
              </a:solidFill>
            </a:endParaRPr>
          </a:p>
          <a:p>
            <a:r>
              <a:rPr lang="en-US" sz="1600" b="1" dirty="0" err="1">
                <a:solidFill>
                  <a:srgbClr val="92D050"/>
                </a:solidFill>
              </a:rPr>
              <a:t>Sistem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err="1">
                <a:solidFill>
                  <a:srgbClr val="92D050"/>
                </a:solidFill>
              </a:rPr>
              <a:t>penjualan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</a:rPr>
              <a:t>	</a:t>
            </a:r>
            <a:r>
              <a:rPr lang="en-US" sz="1600" b="1" dirty="0" err="1" smtClean="0">
                <a:solidFill>
                  <a:srgbClr val="92D050"/>
                </a:solidFill>
              </a:rPr>
              <a:t>tunai</a:t>
            </a:r>
            <a:endParaRPr lang="en-US" sz="1600" b="1" dirty="0">
              <a:solidFill>
                <a:srgbClr val="92D050"/>
              </a:solidFill>
            </a:endParaRPr>
          </a:p>
          <a:p>
            <a:r>
              <a:rPr lang="en-US" sz="1600" b="1" dirty="0" err="1">
                <a:solidFill>
                  <a:srgbClr val="92D050"/>
                </a:solidFill>
              </a:rPr>
              <a:t>Sistem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err="1">
                <a:solidFill>
                  <a:srgbClr val="92D050"/>
                </a:solidFill>
              </a:rPr>
              <a:t>retur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</a:rPr>
              <a:t>	</a:t>
            </a:r>
            <a:r>
              <a:rPr lang="en-US" sz="1600" b="1" dirty="0" err="1" smtClean="0">
                <a:solidFill>
                  <a:srgbClr val="92D050"/>
                </a:solidFill>
              </a:rPr>
              <a:t>penjualan</a:t>
            </a:r>
            <a:endParaRPr lang="en-US" sz="1600" b="1" dirty="0">
              <a:solidFill>
                <a:srgbClr val="92D050"/>
              </a:solidFill>
            </a:endParaRPr>
          </a:p>
          <a:p>
            <a:r>
              <a:rPr lang="en-US" sz="1600" b="1" dirty="0" err="1">
                <a:solidFill>
                  <a:srgbClr val="92D050"/>
                </a:solidFill>
              </a:rPr>
              <a:t>Sistem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err="1">
                <a:solidFill>
                  <a:srgbClr val="92D050"/>
                </a:solidFill>
              </a:rPr>
              <a:t>penghapusan</a:t>
            </a:r>
            <a:r>
              <a:rPr lang="en-US" sz="1600" b="1" dirty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</a:rPr>
              <a:t>	</a:t>
            </a:r>
            <a:r>
              <a:rPr lang="en-US" sz="1600" b="1" dirty="0" err="1" smtClean="0">
                <a:solidFill>
                  <a:srgbClr val="92D050"/>
                </a:solidFill>
              </a:rPr>
              <a:t>piutang</a:t>
            </a:r>
            <a:endParaRPr lang="en-US" sz="1600" b="1" dirty="0">
              <a:solidFill>
                <a:srgbClr val="92D050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7432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57150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4" idx="2"/>
          </p:cNvCxnSpPr>
          <p:nvPr/>
        </p:nvCxnSpPr>
        <p:spPr>
          <a:xfrm flipV="1">
            <a:off x="1562100" y="3048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5181600"/>
            <a:ext cx="449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239000" y="30480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9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kredit</a:t>
            </a:r>
            <a:r>
              <a:rPr lang="en-US" b="1" dirty="0">
                <a:solidFill>
                  <a:srgbClr val="FF0000"/>
                </a:solidFill>
              </a:rPr>
              <a:t>, yang </a:t>
            </a:r>
            <a:r>
              <a:rPr lang="en-US" b="1" dirty="0" err="1">
                <a:solidFill>
                  <a:srgbClr val="FF0000"/>
                </a:solidFill>
              </a:rPr>
              <a:t>terdiri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prosedur</a:t>
            </a:r>
            <a:r>
              <a:rPr lang="en-US" b="1" dirty="0">
                <a:solidFill>
                  <a:srgbClr val="FF0000"/>
                </a:solidFill>
              </a:rPr>
              <a:t> 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b="1" dirty="0" err="1" smtClean="0">
                <a:solidFill>
                  <a:srgbClr val="00B0F0"/>
                </a:solidFill>
              </a:rPr>
              <a:t>Prosedur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order </a:t>
            </a:r>
            <a:r>
              <a:rPr lang="en-US" sz="2800" b="1" dirty="0" err="1">
                <a:solidFill>
                  <a:srgbClr val="00B0F0"/>
                </a:solidFill>
              </a:rPr>
              <a:t>penjualan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persetujuan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kredit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pengiriman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barang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penagihan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pencatatan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piutang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pencatatan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pendapatan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penjualan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kredit</a:t>
            </a:r>
            <a:endParaRPr lang="en-US" sz="2800" b="1" dirty="0">
              <a:solidFill>
                <a:srgbClr val="00B0F0"/>
              </a:solidFill>
            </a:endParaRPr>
          </a:p>
          <a:p>
            <a:pPr lvl="0"/>
            <a:r>
              <a:rPr lang="en-US" sz="2800" b="1" dirty="0" err="1">
                <a:solidFill>
                  <a:srgbClr val="00B0F0"/>
                </a:solidFill>
              </a:rPr>
              <a:t>Prosedur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pencatatan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harga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pokok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produk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jadi</a:t>
            </a:r>
            <a:r>
              <a:rPr lang="en-US" sz="2800" b="1" dirty="0">
                <a:solidFill>
                  <a:srgbClr val="00B0F0"/>
                </a:solidFill>
              </a:rPr>
              <a:t> yang </a:t>
            </a:r>
            <a:r>
              <a:rPr lang="en-US" sz="2800" b="1" dirty="0" err="1">
                <a:solidFill>
                  <a:srgbClr val="00B0F0"/>
                </a:solidFill>
              </a:rPr>
              <a:t>dijual</a:t>
            </a:r>
            <a:endParaRPr lang="en-US" sz="28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3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tunai</a:t>
            </a:r>
            <a:r>
              <a:rPr lang="en-US" b="1" dirty="0">
                <a:solidFill>
                  <a:srgbClr val="FF0000"/>
                </a:solidFill>
              </a:rPr>
              <a:t>, yang </a:t>
            </a:r>
            <a:r>
              <a:rPr lang="en-US" b="1" dirty="0" err="1">
                <a:solidFill>
                  <a:srgbClr val="FF0000"/>
                </a:solidFill>
              </a:rPr>
              <a:t>terdiri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prosedur</a:t>
            </a:r>
            <a:r>
              <a:rPr lang="en-US" b="1" dirty="0">
                <a:solidFill>
                  <a:srgbClr val="FF0000"/>
                </a:solidFill>
              </a:rPr>
              <a:t> 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3200" b="1" dirty="0" err="1" smtClean="0">
                <a:solidFill>
                  <a:srgbClr val="002060"/>
                </a:solidFill>
              </a:rPr>
              <a:t>Prosedur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order </a:t>
            </a:r>
            <a:r>
              <a:rPr lang="en-US" sz="3200" b="1" dirty="0" err="1">
                <a:solidFill>
                  <a:srgbClr val="002060"/>
                </a:solidFill>
              </a:rPr>
              <a:t>penjualan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penerimaan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kas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penyerahan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barang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pencatatan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penerimaan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kas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pencatatan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pendapatan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penjualan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tunai</a:t>
            </a: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b="1" dirty="0" err="1">
                <a:solidFill>
                  <a:srgbClr val="002060"/>
                </a:solidFill>
              </a:rPr>
              <a:t>Prosedur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pencatatan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harga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pokok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produk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jadi</a:t>
            </a:r>
            <a:r>
              <a:rPr lang="en-US" sz="3200" b="1" dirty="0">
                <a:solidFill>
                  <a:srgbClr val="002060"/>
                </a:solidFill>
              </a:rPr>
              <a:t> yang </a:t>
            </a:r>
            <a:r>
              <a:rPr lang="en-US" sz="3200" b="1" dirty="0" err="1">
                <a:solidFill>
                  <a:srgbClr val="002060"/>
                </a:solidFill>
              </a:rPr>
              <a:t>dijual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retur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penjualan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 yang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terdiri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prosedur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000" b="1" dirty="0" err="1" smtClean="0">
                <a:solidFill>
                  <a:srgbClr val="00B0F0"/>
                </a:solidFill>
              </a:rPr>
              <a:t>Prosedur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penerimaan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barang</a:t>
            </a:r>
            <a:endParaRPr lang="en-US" sz="4000" b="1" dirty="0">
              <a:solidFill>
                <a:srgbClr val="00B0F0"/>
              </a:solidFill>
            </a:endParaRPr>
          </a:p>
          <a:p>
            <a:pPr lvl="0"/>
            <a:r>
              <a:rPr lang="en-US" sz="4000" b="1" dirty="0" err="1">
                <a:solidFill>
                  <a:srgbClr val="00B0F0"/>
                </a:solidFill>
              </a:rPr>
              <a:t>Prosedur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pencatatan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piutang</a:t>
            </a:r>
            <a:endParaRPr lang="en-US" sz="4000" b="1" dirty="0">
              <a:solidFill>
                <a:srgbClr val="00B0F0"/>
              </a:solidFill>
            </a:endParaRPr>
          </a:p>
          <a:p>
            <a:pPr lvl="0"/>
            <a:r>
              <a:rPr lang="en-US" sz="4000" b="1" dirty="0" err="1">
                <a:solidFill>
                  <a:srgbClr val="00B0F0"/>
                </a:solidFill>
              </a:rPr>
              <a:t>Prosedur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pencatatan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retur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			</a:t>
            </a:r>
            <a:r>
              <a:rPr lang="en-US" sz="4000" b="1" dirty="0" err="1" smtClean="0">
                <a:solidFill>
                  <a:srgbClr val="00B0F0"/>
                </a:solidFill>
              </a:rPr>
              <a:t>penjualan</a:t>
            </a:r>
            <a:endParaRPr lang="en-US" sz="4000" b="1" dirty="0">
              <a:solidFill>
                <a:srgbClr val="00B0F0"/>
              </a:solidFill>
            </a:endParaRPr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Sistem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penghapusan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piutang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y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ang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terdiri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prosedur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: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Prosedur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pembuatan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bukti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		memorial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US" sz="4400" b="1" dirty="0" err="1">
                <a:solidFill>
                  <a:srgbClr val="00B0F0"/>
                </a:solidFill>
              </a:rPr>
              <a:t>Prosedur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err="1">
                <a:solidFill>
                  <a:srgbClr val="00B0F0"/>
                </a:solidFill>
              </a:rPr>
              <a:t>pencatatan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</a:rPr>
              <a:t>				</a:t>
            </a:r>
            <a:r>
              <a:rPr lang="en-US" sz="4400" b="1" dirty="0" err="1" smtClean="0">
                <a:solidFill>
                  <a:srgbClr val="00B0F0"/>
                </a:solidFill>
              </a:rPr>
              <a:t>piutang</a:t>
            </a:r>
            <a:endParaRPr lang="en-US" sz="4800" b="1" dirty="0">
              <a:solidFill>
                <a:srgbClr val="00B0F0"/>
              </a:solidFill>
            </a:endParaRPr>
          </a:p>
          <a:p>
            <a:r>
              <a:rPr lang="en-US" dirty="0"/>
              <a:t> 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50"/>
                </a:solidFill>
              </a:rPr>
              <a:t>Unit </a:t>
            </a:r>
            <a:r>
              <a:rPr lang="en-US" b="1" dirty="0" err="1">
                <a:solidFill>
                  <a:srgbClr val="00B050"/>
                </a:solidFill>
              </a:rPr>
              <a:t>organisasi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terkait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dirty="0"/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19201"/>
            <a:ext cx="3090672" cy="762000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Fungsi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981200"/>
            <a:ext cx="3090672" cy="4060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penjualan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pemberi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otorisasi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kredit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penyimpanan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barang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pengiriman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barang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penagihan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pencatat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piutang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akuntansi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biaya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akuntansi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umum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penerimaan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barang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err="1">
                <a:solidFill>
                  <a:srgbClr val="00B0F0"/>
                </a:solidFill>
              </a:rPr>
              <a:t>Fungsi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penerima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kas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371601"/>
            <a:ext cx="3090672" cy="914400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Nama</a:t>
            </a:r>
            <a:r>
              <a:rPr lang="en-US" dirty="0">
                <a:solidFill>
                  <a:srgbClr val="C00000"/>
                </a:solidFill>
              </a:rPr>
              <a:t> unit </a:t>
            </a:r>
            <a:r>
              <a:rPr lang="en-US" dirty="0" err="1">
                <a:solidFill>
                  <a:srgbClr val="C00000"/>
                </a:solidFill>
              </a:rPr>
              <a:t>organisasi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pemegang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fungsi</a:t>
            </a:r>
            <a:endParaRPr lang="en-US" dirty="0">
              <a:solidFill>
                <a:srgbClr val="C00000"/>
              </a:solidFill>
            </a:endParaRPr>
          </a:p>
          <a:p>
            <a:endParaRPr lang="en-US" sz="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133600"/>
            <a:ext cx="3090672" cy="3907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order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penjulan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kredit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gudang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pengiriman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penagihan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piutang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kartu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kartu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biaya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jurnal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Buku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Besar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laporan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penerima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barang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Bagian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Kasir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8382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D o k u m e 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914401"/>
            <a:ext cx="3090672" cy="685800"/>
          </a:xfrm>
        </p:spPr>
        <p:txBody>
          <a:bodyPr/>
          <a:lstStyle/>
          <a:p>
            <a:r>
              <a:rPr lang="en-US" dirty="0" err="1"/>
              <a:t>Transaksi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600200"/>
            <a:ext cx="3090672" cy="44411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kredit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 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Penjualan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tunai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 </a:t>
            </a: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err="1" smtClean="0">
                <a:solidFill>
                  <a:srgbClr val="FFC000"/>
                </a:solidFill>
              </a:rPr>
              <a:t>Retur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penjualan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/>
              <a:t> 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Penghapusan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piutang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762001"/>
            <a:ext cx="3090672" cy="838200"/>
          </a:xfrm>
        </p:spPr>
        <p:txBody>
          <a:bodyPr/>
          <a:lstStyle/>
          <a:p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&amp; </a:t>
            </a:r>
            <a:r>
              <a:rPr lang="en-US" dirty="0" err="1" smtClean="0"/>
              <a:t>pendukung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1524000"/>
            <a:ext cx="3090672" cy="45173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F</a:t>
            </a:r>
            <a:r>
              <a:rPr lang="en-US" b="1" dirty="0" err="1">
                <a:solidFill>
                  <a:srgbClr val="FF0000"/>
                </a:solidFill>
              </a:rPr>
              <a:t>aktur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Faktur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tunai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Memo </a:t>
            </a:r>
            <a:r>
              <a:rPr lang="en-US" b="1" dirty="0" err="1">
                <a:solidFill>
                  <a:srgbClr val="FF0000"/>
                </a:solidFill>
              </a:rPr>
              <a:t>kredit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Bukti</a:t>
            </a:r>
            <a:r>
              <a:rPr lang="en-US" b="1" dirty="0" smtClean="0">
                <a:solidFill>
                  <a:srgbClr val="FF0000"/>
                </a:solidFill>
              </a:rPr>
              <a:t> memorial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Surat</a:t>
            </a:r>
            <a:r>
              <a:rPr lang="en-US" b="1" dirty="0">
                <a:solidFill>
                  <a:srgbClr val="0070C0"/>
                </a:solidFill>
              </a:rPr>
              <a:t> order </a:t>
            </a:r>
            <a:r>
              <a:rPr lang="en-US" b="1" dirty="0" err="1">
                <a:solidFill>
                  <a:srgbClr val="0070C0"/>
                </a:solidFill>
              </a:rPr>
              <a:t>pengiriman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Surat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muat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(bill of lading)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Pita register </a:t>
            </a:r>
            <a:r>
              <a:rPr lang="en-US" b="1" dirty="0" err="1">
                <a:solidFill>
                  <a:srgbClr val="0070C0"/>
                </a:solidFill>
              </a:rPr>
              <a:t>kas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err="1">
                <a:solidFill>
                  <a:srgbClr val="0070C0"/>
                </a:solidFill>
              </a:rPr>
              <a:t>Bukti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setor</a:t>
            </a:r>
            <a:r>
              <a:rPr lang="en-US" b="1" dirty="0">
                <a:solidFill>
                  <a:srgbClr val="0070C0"/>
                </a:solidFill>
              </a:rPr>
              <a:t> bank</a:t>
            </a:r>
          </a:p>
          <a:p>
            <a:r>
              <a:rPr lang="en-US" b="1" dirty="0" err="1">
                <a:solidFill>
                  <a:srgbClr val="FFC000"/>
                </a:solidFill>
              </a:rPr>
              <a:t>Laporan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penerimaan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barang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Surat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keputusan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direktur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keu</a:t>
            </a:r>
            <a:r>
              <a:rPr lang="en-US" b="1" dirty="0">
                <a:solidFill>
                  <a:srgbClr val="00B050"/>
                </a:solidFill>
              </a:rPr>
              <a:t>.</a:t>
            </a:r>
          </a:p>
          <a:p>
            <a:r>
              <a:rPr lang="en-US" b="1" dirty="0" err="1">
                <a:solidFill>
                  <a:srgbClr val="00B050"/>
                </a:solidFill>
              </a:rPr>
              <a:t>tentang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penghap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r>
              <a:rPr lang="en-US" b="1" dirty="0" err="1">
                <a:solidFill>
                  <a:srgbClr val="00B050"/>
                </a:solidFill>
              </a:rPr>
              <a:t>Piutang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CATATAN AKUNTANSI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43000"/>
            <a:ext cx="6347714" cy="4898363"/>
          </a:xfrm>
        </p:spPr>
        <p:txBody>
          <a:bodyPr>
            <a:normAutofit/>
          </a:bodyPr>
          <a:lstStyle/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Jurnal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penjualan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Jurnal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penerimaan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kas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Jurnal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umum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Kartu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piutang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Kartu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persediaan</a:t>
            </a:r>
            <a:endParaRPr lang="en-US" sz="4000" b="1" dirty="0">
              <a:solidFill>
                <a:srgbClr val="C00000"/>
              </a:solidFill>
            </a:endParaRPr>
          </a:p>
          <a:p>
            <a:pPr lvl="0" algn="ctr"/>
            <a:r>
              <a:rPr lang="en-US" sz="4000" b="1" dirty="0" err="1">
                <a:solidFill>
                  <a:srgbClr val="C00000"/>
                </a:solidFill>
              </a:rPr>
              <a:t>Buku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besar</a:t>
            </a:r>
            <a:endParaRPr lang="en-US" sz="4000" b="1" dirty="0">
              <a:solidFill>
                <a:srgbClr val="C00000"/>
              </a:solidFill>
            </a:endParaRPr>
          </a:p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7982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literatur</a:t>
            </a:r>
            <a:r>
              <a:rPr lang="en-US" dirty="0" smtClean="0">
                <a:solidFill>
                  <a:srgbClr val="0070C0"/>
                </a:solidFill>
              </a:rPr>
              <a:t> :</a:t>
            </a:r>
            <a:r>
              <a:rPr lang="id-ID" dirty="0" smtClean="0">
                <a:solidFill>
                  <a:srgbClr val="0070C0"/>
                </a:solidFill>
              </a:rPr>
              <a:t/>
            </a:r>
            <a:br>
              <a:rPr lang="id-ID" dirty="0" smtClean="0">
                <a:solidFill>
                  <a:srgbClr val="0070C0"/>
                </a:solidFill>
              </a:rPr>
            </a:br>
            <a:r>
              <a:rPr lang="id-ID" sz="27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AUDITING, THEODOROS &amp; TUANAKOTA</a:t>
            </a: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d-ID" sz="2200" b="1" dirty="0" smtClean="0">
                <a:solidFill>
                  <a:srgbClr val="FF0000"/>
                </a:solidFill>
              </a:rPr>
              <a:t>2. </a:t>
            </a:r>
            <a:r>
              <a:rPr lang="id-ID" sz="2200" b="1" dirty="0">
                <a:solidFill>
                  <a:srgbClr val="FF0000"/>
                </a:solidFill>
              </a:rPr>
              <a:t>ISA (INTERNATIONAL STANDART  ON AUDITING)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b="1" dirty="0" smtClean="0">
                <a:solidFill>
                  <a:srgbClr val="FFC000"/>
                </a:solidFill>
              </a:rPr>
              <a:t>3</a:t>
            </a:r>
            <a:r>
              <a:rPr lang="en-US" sz="2000" b="1" dirty="0" smtClean="0">
                <a:solidFill>
                  <a:srgbClr val="FFC000"/>
                </a:solidFill>
              </a:rPr>
              <a:t>. AUDITING PENDEKATAN TERPADU, ARENS &amp; 	LOEBBECKE, ADAPTASI OLEH AMIR ABADI JUSUF, 	SALEMBA EMPAT, BUKU 2, EDISI TERBARU ….</a:t>
            </a:r>
          </a:p>
          <a:p>
            <a:r>
              <a:rPr lang="id-ID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. JASA AUDIT DAN ASSURANCE, PENDEKATAN 	TERPADU, ADAPTASI INDONESIA, BUKU 2, 	RANDAL J. ELDER, MARK S. BEASLEY, ALVIN A. 	ARENS, AMIR ABADI JUSUF, 2011, PENERBIT 	SALEMBA EMPAT</a:t>
            </a:r>
          </a:p>
          <a:p>
            <a:r>
              <a:rPr lang="id-ID" sz="2000" b="1" dirty="0" smtClean="0">
                <a:solidFill>
                  <a:srgbClr val="00B0F0"/>
                </a:solidFill>
              </a:rPr>
              <a:t>5</a:t>
            </a:r>
            <a:r>
              <a:rPr lang="en-US" sz="2000" b="1" dirty="0" smtClean="0">
                <a:solidFill>
                  <a:srgbClr val="00B0F0"/>
                </a:solidFill>
              </a:rPr>
              <a:t>. BUKU BACAAN LAIN TTG AUDIT 2</a:t>
            </a:r>
          </a:p>
          <a:p>
            <a:r>
              <a:rPr lang="id-ID" sz="2000" b="1" dirty="0" smtClean="0">
                <a:solidFill>
                  <a:srgbClr val="7030A0"/>
                </a:solidFill>
              </a:rPr>
              <a:t>6</a:t>
            </a:r>
            <a:r>
              <a:rPr lang="en-US" sz="2000" b="1" dirty="0" smtClean="0">
                <a:solidFill>
                  <a:srgbClr val="7030A0"/>
                </a:solidFill>
              </a:rPr>
              <a:t>. SPAP (STANDART PROFESI AKUNTAN PUBLIC) &amp; SAK</a:t>
            </a:r>
            <a:endParaRPr lang="id-ID" sz="2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PENGUJIAN </a:t>
            </a:r>
            <a:r>
              <a:rPr lang="en-US" b="1" dirty="0">
                <a:solidFill>
                  <a:srgbClr val="00B0F0"/>
                </a:solidFill>
              </a:rPr>
              <a:t>SUBSTANTIF TERHADAP PIUTANG</a:t>
            </a:r>
            <a:br>
              <a:rPr lang="en-US" b="1" dirty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1. </a:t>
            </a:r>
            <a:r>
              <a:rPr lang="en-US" b="1" dirty="0" err="1" smtClean="0">
                <a:solidFill>
                  <a:srgbClr val="00B050"/>
                </a:solidFill>
              </a:rPr>
              <a:t>Deskripsi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piutang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2.  </a:t>
            </a:r>
            <a:r>
              <a:rPr lang="en-US" b="1" dirty="0" err="1">
                <a:solidFill>
                  <a:srgbClr val="00B050"/>
                </a:solidFill>
              </a:rPr>
              <a:t>Prinsip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akntansi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lazim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smtClean="0"/>
              <a:t>A. 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b="1" dirty="0" err="1"/>
              <a:t>dagang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err="1"/>
              <a:t>sebesal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smtClean="0"/>
              <a:t>	yang </a:t>
            </a:r>
            <a:r>
              <a:rPr lang="en-US" b="1" dirty="0" err="1"/>
              <a:t>diperkirankan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ditagih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debitur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tanggal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neraca</a:t>
            </a:r>
            <a:r>
              <a:rPr lang="en-US" b="1" dirty="0" smtClean="0"/>
              <a:t> </a:t>
            </a:r>
            <a:r>
              <a:rPr lang="en-US" b="1" dirty="0"/>
              <a:t>( </a:t>
            </a:r>
            <a:r>
              <a:rPr lang="en-US" b="1" dirty="0" err="1"/>
              <a:t>yakni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bruto</a:t>
            </a:r>
            <a:r>
              <a:rPr lang="en-US" b="1" dirty="0"/>
              <a:t> </a:t>
            </a:r>
            <a:r>
              <a:rPr lang="en-US" b="1" dirty="0" err="1"/>
              <a:t>dikurangan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taksiran</a:t>
            </a:r>
            <a:r>
              <a:rPr lang="en-US" b="1" dirty="0" smtClean="0"/>
              <a:t> </a:t>
            </a:r>
            <a:r>
              <a:rPr lang="en-US" b="1" dirty="0" err="1" smtClean="0"/>
              <a:t>kerugian</a:t>
            </a:r>
            <a:r>
              <a:rPr lang="en-US" b="1" dirty="0" smtClean="0"/>
              <a:t> </a:t>
            </a:r>
            <a:r>
              <a:rPr lang="en-US" b="1" dirty="0" err="1"/>
              <a:t>piutang</a:t>
            </a:r>
            <a:r>
              <a:rPr lang="en-US" b="1" dirty="0"/>
              <a:t>)</a:t>
            </a:r>
          </a:p>
          <a:p>
            <a:pPr lvl="0"/>
            <a:r>
              <a:rPr lang="en-US" b="1" dirty="0" smtClean="0"/>
              <a:t>B.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membentuk</a:t>
            </a:r>
            <a:r>
              <a:rPr lang="en-US" b="1" dirty="0"/>
              <a:t> CKP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didiscloseuser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kedalam</a:t>
            </a:r>
            <a:r>
              <a:rPr lang="en-US" b="1" dirty="0" smtClean="0"/>
              <a:t> </a:t>
            </a:r>
            <a:r>
              <a:rPr lang="en-US" b="1" dirty="0" err="1"/>
              <a:t>catatan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laporang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PENGUJIAN </a:t>
            </a:r>
            <a:r>
              <a:rPr lang="en-US" b="1" dirty="0">
                <a:solidFill>
                  <a:srgbClr val="00B0F0"/>
                </a:solidFill>
              </a:rPr>
              <a:t>SUBSTANTIF TERHADAP PIUTANG</a:t>
            </a:r>
            <a:br>
              <a:rPr lang="en-US" b="1" dirty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 smtClean="0"/>
              <a:t>C.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piutang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bersaldo</a:t>
            </a:r>
            <a:r>
              <a:rPr lang="en-US" sz="2400" b="1" dirty="0" smtClean="0"/>
              <a:t> material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tanggal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neraca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	</a:t>
            </a:r>
            <a:r>
              <a:rPr lang="en-US" sz="2400" b="1" dirty="0" err="1" smtClean="0"/>
              <a:t>disajikan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rincian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neraca</a:t>
            </a:r>
            <a:endParaRPr lang="en-US" sz="2400" b="1" dirty="0" smtClean="0"/>
          </a:p>
          <a:p>
            <a:pPr lvl="0"/>
            <a:r>
              <a:rPr lang="en-US" sz="2400" b="1" dirty="0" smtClean="0"/>
              <a:t>D. </a:t>
            </a:r>
            <a:r>
              <a:rPr lang="en-US" sz="2400" b="1" dirty="0" err="1" smtClean="0"/>
              <a:t>Piutang</a:t>
            </a:r>
            <a:r>
              <a:rPr lang="en-US" sz="2400" b="1" dirty="0" smtClean="0"/>
              <a:t> </a:t>
            </a:r>
            <a:r>
              <a:rPr lang="en-US" sz="2400" b="1" dirty="0" err="1"/>
              <a:t>dagang</a:t>
            </a:r>
            <a:r>
              <a:rPr lang="en-US" sz="2400" b="1" dirty="0"/>
              <a:t> yang </a:t>
            </a:r>
            <a:r>
              <a:rPr lang="en-US" sz="2400" b="1" dirty="0" err="1"/>
              <a:t>bersaldo</a:t>
            </a:r>
            <a:r>
              <a:rPr lang="en-US" sz="2400" b="1" dirty="0"/>
              <a:t> </a:t>
            </a:r>
            <a:r>
              <a:rPr lang="en-US" sz="2400" b="1" dirty="0" err="1"/>
              <a:t>kredit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disajikan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/>
              <a:t>kewajiban</a:t>
            </a:r>
            <a:r>
              <a:rPr lang="en-US" sz="2400" b="1" dirty="0"/>
              <a:t> </a:t>
            </a:r>
            <a:r>
              <a:rPr lang="en-US" sz="2400" b="1" dirty="0" err="1"/>
              <a:t>jangka</a:t>
            </a:r>
            <a:r>
              <a:rPr lang="en-US" sz="2400" b="1" dirty="0"/>
              <a:t> </a:t>
            </a:r>
            <a:r>
              <a:rPr lang="en-US" sz="2400" b="1" dirty="0" err="1"/>
              <a:t>pendek</a:t>
            </a:r>
            <a:endParaRPr lang="en-US" sz="2400" b="1" dirty="0"/>
          </a:p>
          <a:p>
            <a:pPr lvl="0"/>
            <a:r>
              <a:rPr lang="en-US" sz="2400" b="1" dirty="0" smtClean="0"/>
              <a:t>E. </a:t>
            </a:r>
            <a:r>
              <a:rPr lang="en-US" sz="2400" b="1" dirty="0" err="1" smtClean="0"/>
              <a:t>Piutang</a:t>
            </a:r>
            <a:r>
              <a:rPr lang="en-US" sz="2400" b="1" dirty="0" smtClean="0"/>
              <a:t> </a:t>
            </a:r>
            <a:r>
              <a:rPr lang="en-US" sz="2400" b="1" dirty="0"/>
              <a:t>non </a:t>
            </a:r>
            <a:r>
              <a:rPr lang="en-US" sz="2400" b="1" dirty="0" err="1"/>
              <a:t>dagang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disajikan</a:t>
            </a:r>
            <a:r>
              <a:rPr lang="en-US" sz="2400" b="1" dirty="0"/>
              <a:t> </a:t>
            </a:r>
            <a:r>
              <a:rPr lang="en-US" sz="2400" b="1" dirty="0" err="1"/>
              <a:t>terpisah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piutang</a:t>
            </a:r>
            <a:r>
              <a:rPr lang="en-US" sz="2400" b="1" dirty="0"/>
              <a:t> 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dagang</a:t>
            </a:r>
            <a:endParaRPr lang="en-US" sz="2400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2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00B050"/>
                </a:solidFill>
              </a:rPr>
              <a:t>Tujuan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pengujian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substantif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terhadap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smtClean="0">
                <a:solidFill>
                  <a:srgbClr val="00B050"/>
                </a:solidFill>
              </a:rPr>
              <a:t>piutang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1. </a:t>
            </a:r>
            <a:r>
              <a:rPr lang="en-US" sz="2800" b="1" dirty="0" err="1">
                <a:solidFill>
                  <a:srgbClr val="0070C0"/>
                </a:solidFill>
              </a:rPr>
              <a:t>Memperoleh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kayakinan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tentang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keandalan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catatan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akuntansi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yang </a:t>
            </a:r>
            <a:r>
              <a:rPr lang="en-US" sz="2800" b="1" dirty="0" err="1">
                <a:solidFill>
                  <a:srgbClr val="0070C0"/>
                </a:solidFill>
              </a:rPr>
              <a:t>bersangkutan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piutang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2.  </a:t>
            </a:r>
            <a:r>
              <a:rPr lang="en-US" sz="2800" b="1" dirty="0" err="1">
                <a:solidFill>
                  <a:srgbClr val="0070C0"/>
                </a:solidFill>
              </a:rPr>
              <a:t>Membuktikan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eksistensi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piutang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err="1">
                <a:solidFill>
                  <a:srgbClr val="0070C0"/>
                </a:solidFill>
              </a:rPr>
              <a:t>dicantumkan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dalam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neraca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3.  </a:t>
            </a:r>
            <a:r>
              <a:rPr lang="en-US" sz="2800" b="1" dirty="0" err="1">
                <a:solidFill>
                  <a:srgbClr val="0070C0"/>
                </a:solidFill>
              </a:rPr>
              <a:t>Membuktikan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hak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pemilikan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klien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atas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piutang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dicantumkan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didalam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neraca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00B050"/>
                </a:solidFill>
              </a:rPr>
              <a:t>Tujuan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pengujian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substantif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terhadap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smtClean="0">
                <a:solidFill>
                  <a:srgbClr val="00B050"/>
                </a:solidFill>
              </a:rPr>
              <a:t>piutang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4</a:t>
            </a:r>
            <a:r>
              <a:rPr lang="en-US" sz="2800" b="1" dirty="0">
                <a:solidFill>
                  <a:srgbClr val="0070C0"/>
                </a:solidFill>
              </a:rPr>
              <a:t>.  </a:t>
            </a:r>
            <a:r>
              <a:rPr lang="en-US" sz="2800" b="1" dirty="0" err="1">
                <a:solidFill>
                  <a:srgbClr val="0070C0"/>
                </a:solidFill>
              </a:rPr>
              <a:t>Membuktikan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ketepatan</a:t>
            </a:r>
            <a:r>
              <a:rPr lang="en-US" sz="2800" b="1" dirty="0">
                <a:solidFill>
                  <a:srgbClr val="0070C0"/>
                </a:solidFill>
              </a:rPr>
              <a:t> cutoff </a:t>
            </a:r>
            <a:r>
              <a:rPr lang="en-US" sz="2800" b="1" dirty="0" err="1">
                <a:solidFill>
                  <a:srgbClr val="0070C0"/>
                </a:solidFill>
              </a:rPr>
              <a:t>transaksi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bersangkutan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piutang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5.  </a:t>
            </a:r>
            <a:r>
              <a:rPr lang="en-US" sz="2800" b="1" dirty="0" err="1">
                <a:solidFill>
                  <a:srgbClr val="0070C0"/>
                </a:solidFill>
              </a:rPr>
              <a:t>Membuktikan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kewajaran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penilaian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piutang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dicantumkan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dalam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neraca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6.  </a:t>
            </a:r>
            <a:r>
              <a:rPr lang="en-US" sz="2800" b="1" dirty="0" err="1">
                <a:solidFill>
                  <a:srgbClr val="0070C0"/>
                </a:solidFill>
              </a:rPr>
              <a:t>Membuktikan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kewajaran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penyajian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piutang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dalam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neraca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KERANGKA TUJUAN PEMERIKSAAN </a:t>
            </a:r>
            <a:br>
              <a:rPr lang="en-US" b="1" dirty="0"/>
            </a:br>
            <a:r>
              <a:rPr lang="en-US" b="1" dirty="0"/>
              <a:t>DALAM PENGUJIAN SUBSTANTIF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b="1" dirty="0" err="1" smtClean="0"/>
              <a:t>Verifikasi</a:t>
            </a:r>
            <a:endParaRPr lang="en-US" sz="5600" b="1" dirty="0" smtClean="0"/>
          </a:p>
          <a:p>
            <a:r>
              <a:rPr lang="en-US" sz="5600" b="1" dirty="0" err="1" smtClean="0"/>
              <a:t>Penyajian</a:t>
            </a:r>
            <a:r>
              <a:rPr lang="en-US" sz="5600" b="1" dirty="0" smtClean="0"/>
              <a:t> di             </a:t>
            </a:r>
            <a:r>
              <a:rPr lang="en-US" sz="5600" b="1" dirty="0" err="1" smtClean="0"/>
              <a:t>Pengujian</a:t>
            </a:r>
            <a:r>
              <a:rPr lang="en-US" sz="5600" b="1" dirty="0" smtClean="0"/>
              <a:t>            </a:t>
            </a:r>
            <a:r>
              <a:rPr lang="en-US" sz="5600" b="1" dirty="0" err="1" smtClean="0"/>
              <a:t>Verifikasi</a:t>
            </a:r>
            <a:endParaRPr lang="en-US" sz="5600" b="1" dirty="0"/>
          </a:p>
          <a:p>
            <a:r>
              <a:rPr lang="en-US" sz="5600" b="1" dirty="0" err="1" smtClean="0"/>
              <a:t>Dalam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laporan</a:t>
            </a:r>
            <a:r>
              <a:rPr lang="en-US" sz="5600" b="1" dirty="0"/>
              <a:t> </a:t>
            </a:r>
            <a:r>
              <a:rPr lang="en-US" sz="5600" b="1" dirty="0" smtClean="0"/>
              <a:t>        </a:t>
            </a:r>
            <a:r>
              <a:rPr lang="en-US" sz="5600" b="1" dirty="0" err="1" smtClean="0"/>
              <a:t>Penggelapan</a:t>
            </a:r>
            <a:r>
              <a:rPr lang="en-US" sz="5600" b="1" dirty="0"/>
              <a:t> </a:t>
            </a:r>
            <a:r>
              <a:rPr lang="en-US" sz="5600" b="1" dirty="0" smtClean="0"/>
              <a:t>    </a:t>
            </a:r>
            <a:r>
              <a:rPr lang="en-US" sz="5600" b="1" dirty="0" err="1" smtClean="0"/>
              <a:t>Pisah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batas</a:t>
            </a:r>
            <a:r>
              <a:rPr lang="en-US" sz="5600" b="1" dirty="0"/>
              <a:t>	</a:t>
            </a:r>
            <a:r>
              <a:rPr lang="en-US" sz="5600" b="1" dirty="0" smtClean="0"/>
              <a:t>     </a:t>
            </a:r>
            <a:r>
              <a:rPr lang="en-US" sz="5600" b="1" dirty="0" err="1" smtClean="0"/>
              <a:t>Verifikasi</a:t>
            </a:r>
            <a:endParaRPr lang="en-US" sz="5600" b="1" dirty="0"/>
          </a:p>
          <a:p>
            <a:r>
              <a:rPr lang="en-US" sz="5600" b="1" dirty="0" err="1" smtClean="0"/>
              <a:t>keuangan</a:t>
            </a:r>
            <a:r>
              <a:rPr lang="en-US" sz="5600" b="1" dirty="0"/>
              <a:t>	</a:t>
            </a:r>
            <a:r>
              <a:rPr lang="en-US" sz="5600" b="1" dirty="0" smtClean="0"/>
              <a:t>             </a:t>
            </a:r>
            <a:r>
              <a:rPr lang="en-US" sz="5600" b="1" dirty="0"/>
              <a:t>	 </a:t>
            </a:r>
            <a:r>
              <a:rPr lang="en-US" sz="5600" b="1" dirty="0" smtClean="0"/>
              <a:t>           		     </a:t>
            </a:r>
            <a:r>
              <a:rPr lang="en-US" sz="5600" b="1" dirty="0" err="1" smtClean="0"/>
              <a:t>eksistensi</a:t>
            </a:r>
            <a:r>
              <a:rPr lang="en-US" sz="5600" b="1" dirty="0"/>
              <a:t>		</a:t>
            </a:r>
            <a:r>
              <a:rPr lang="en-US" sz="5600" b="1" dirty="0" smtClean="0"/>
              <a:t>	</a:t>
            </a:r>
            <a:r>
              <a:rPr lang="en-US" sz="4300" b="1" dirty="0" smtClean="0"/>
              <a:t>														        									</a:t>
            </a:r>
          </a:p>
          <a:p>
            <a:pPr marL="2194560" lvl="8" indent="0">
              <a:buNone/>
            </a:pPr>
            <a:r>
              <a:rPr lang="en-US" sz="3300" b="1" dirty="0"/>
              <a:t>	</a:t>
            </a:r>
            <a:r>
              <a:rPr lang="en-US" sz="3300" b="1" dirty="0" smtClean="0"/>
              <a:t>				</a:t>
            </a:r>
            <a:r>
              <a:rPr lang="en-US" sz="5600" b="1" dirty="0" err="1" smtClean="0"/>
              <a:t>Rekonsiliasi</a:t>
            </a:r>
            <a:endParaRPr lang="en-US" sz="5600" b="1" dirty="0"/>
          </a:p>
          <a:p>
            <a:r>
              <a:rPr lang="en-US" sz="4400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						</a:t>
            </a:r>
            <a:endParaRPr lang="en-US" b="1" dirty="0" smtClean="0"/>
          </a:p>
          <a:p>
            <a:pPr marL="2194560" lvl="8" indent="0">
              <a:buNone/>
            </a:pPr>
            <a:r>
              <a:rPr lang="en-US" sz="3400" b="1" dirty="0" smtClean="0"/>
              <a:t>`			        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Pemeriksaan</a:t>
            </a:r>
            <a:r>
              <a:rPr lang="en-US" sz="4800" b="1" dirty="0" smtClean="0"/>
              <a:t> </a:t>
            </a:r>
          </a:p>
          <a:p>
            <a:pPr marL="2194560" lvl="8" indent="0">
              <a:buNone/>
            </a:pPr>
            <a:r>
              <a:rPr lang="en-US" sz="4800" b="1" dirty="0"/>
              <a:t>	</a:t>
            </a:r>
            <a:r>
              <a:rPr lang="en-US" sz="4800" b="1" dirty="0" smtClean="0"/>
              <a:t>		      </a:t>
            </a:r>
            <a:r>
              <a:rPr lang="en-US" sz="4800" b="1" dirty="0" err="1" smtClean="0"/>
              <a:t>dimulai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sini</a:t>
            </a:r>
            <a:endParaRPr lang="en-US" sz="4800" b="1" dirty="0" smtClean="0"/>
          </a:p>
          <a:p>
            <a:endParaRPr lang="en-US" dirty="0"/>
          </a:p>
          <a:p>
            <a:endParaRPr lang="en-US" dirty="0" smtClean="0"/>
          </a:p>
          <a:p>
            <a:pPr lvl="8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8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743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43200" y="2438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1000" y="2552700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2743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2000" y="4572000"/>
            <a:ext cx="213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Aktiva</a:t>
            </a:r>
            <a:r>
              <a:rPr lang="en-US" b="1" dirty="0" smtClean="0"/>
              <a:t> per audit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114800" y="4572000"/>
            <a:ext cx="1905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Saldo</a:t>
            </a:r>
            <a:r>
              <a:rPr lang="en-US" b="1" dirty="0" smtClean="0"/>
              <a:t> yang </a:t>
            </a:r>
            <a:r>
              <a:rPr lang="en-US" b="1" dirty="0" err="1" smtClean="0"/>
              <a:t>disajikan</a:t>
            </a:r>
            <a:r>
              <a:rPr lang="en-US" b="1" dirty="0" smtClean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dirty="0" err="1" smtClean="0"/>
              <a:t>neraca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7010400" y="45720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Catatan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895600" y="5105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9" idx="1"/>
          </p:cNvCxnSpPr>
          <p:nvPr/>
        </p:nvCxnSpPr>
        <p:spPr>
          <a:xfrm>
            <a:off x="6019800" y="5105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219200" y="3124200"/>
            <a:ext cx="2286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43200" y="3124200"/>
            <a:ext cx="762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505200" y="3124200"/>
            <a:ext cx="685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81400" y="3276600"/>
            <a:ext cx="190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515100" y="3276600"/>
            <a:ext cx="6477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257800" y="4191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6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295400"/>
            <a:ext cx="3090672" cy="1066799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8" y="2209800"/>
            <a:ext cx="4953001" cy="383156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Rekonsiliasi</a:t>
            </a:r>
            <a:endParaRPr lang="en-US" b="1" dirty="0"/>
          </a:p>
          <a:p>
            <a:r>
              <a:rPr lang="en-US" b="1" dirty="0"/>
              <a:t>1.  </a:t>
            </a:r>
            <a:r>
              <a:rPr lang="en-US" b="1" dirty="0" err="1"/>
              <a:t>Usust</a:t>
            </a:r>
            <a:r>
              <a:rPr lang="en-US" b="1" dirty="0"/>
              <a:t> </a:t>
            </a:r>
            <a:r>
              <a:rPr lang="en-US" b="1" dirty="0" err="1"/>
              <a:t>saldo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yang </a:t>
            </a:r>
            <a:r>
              <a:rPr lang="en-US" b="1" dirty="0" smtClean="0"/>
              <a:t>	</a:t>
            </a:r>
            <a:r>
              <a:rPr lang="en-US" b="1" dirty="0" err="1" smtClean="0"/>
              <a:t>tercantum</a:t>
            </a:r>
            <a:r>
              <a:rPr lang="en-US" b="1" dirty="0" smtClean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/>
              <a:t>saldo</a:t>
            </a:r>
            <a:r>
              <a:rPr lang="en-US" b="1" dirty="0"/>
              <a:t> </a:t>
            </a:r>
            <a:r>
              <a:rPr lang="en-US" b="1" dirty="0" err="1"/>
              <a:t>rekeing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smtClean="0"/>
              <a:t>	yang </a:t>
            </a:r>
            <a:r>
              <a:rPr lang="en-US" b="1" dirty="0" err="1"/>
              <a:t>bersangkutan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/>
              <a:t>besar</a:t>
            </a:r>
            <a:endParaRPr lang="en-US" b="1" dirty="0"/>
          </a:p>
          <a:p>
            <a:pPr lvl="0"/>
            <a:r>
              <a:rPr lang="en-US" b="1" dirty="0" smtClean="0"/>
              <a:t>2. </a:t>
            </a:r>
            <a:r>
              <a:rPr lang="en-US" b="1" dirty="0" err="1" smtClean="0"/>
              <a:t>Hitung</a:t>
            </a:r>
            <a:r>
              <a:rPr lang="en-US" b="1" dirty="0" smtClean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saldo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rekening</a:t>
            </a:r>
            <a:r>
              <a:rPr lang="en-US" b="1" dirty="0" smtClean="0"/>
              <a:t> </a:t>
            </a:r>
            <a:r>
              <a:rPr lang="en-US" b="1" dirty="0" err="1"/>
              <a:t>piutna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/>
              <a:t>besar</a:t>
            </a:r>
            <a:endParaRPr lang="en-US" b="1" dirty="0"/>
          </a:p>
          <a:p>
            <a:pPr lvl="0"/>
            <a:r>
              <a:rPr lang="en-US" b="1" dirty="0" smtClean="0"/>
              <a:t>3. </a:t>
            </a:r>
            <a:r>
              <a:rPr lang="en-US" b="1" dirty="0" err="1" smtClean="0"/>
              <a:t>Usut</a:t>
            </a:r>
            <a:r>
              <a:rPr lang="en-US" b="1" dirty="0" smtClean="0"/>
              <a:t> </a:t>
            </a:r>
            <a:r>
              <a:rPr lang="en-US" b="1" dirty="0"/>
              <a:t>posting </a:t>
            </a:r>
            <a:r>
              <a:rPr lang="en-US" b="1" dirty="0" err="1"/>
              <a:t>pendebitan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rekening</a:t>
            </a:r>
            <a:r>
              <a:rPr lang="en-US" b="1" dirty="0" smtClean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jurnal</a:t>
            </a:r>
            <a:r>
              <a:rPr lang="en-US" b="1" dirty="0" smtClean="0"/>
              <a:t> </a:t>
            </a:r>
            <a:r>
              <a:rPr lang="en-US" b="1" dirty="0" err="1"/>
              <a:t>ybs</a:t>
            </a:r>
            <a:r>
              <a:rPr lang="en-US" b="1" dirty="0"/>
              <a:t>.</a:t>
            </a:r>
          </a:p>
          <a:p>
            <a:pPr lvl="0"/>
            <a:r>
              <a:rPr lang="en-US" b="1" dirty="0" smtClean="0"/>
              <a:t>4. </a:t>
            </a: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/>
              <a:t>rekonsiliasi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pembantu</a:t>
            </a:r>
            <a:r>
              <a:rPr lang="en-US" b="1" dirty="0" smtClean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rekening</a:t>
            </a:r>
            <a:r>
              <a:rPr lang="en-US" b="1" dirty="0" smtClean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piunta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/>
              <a:t>buku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990601"/>
            <a:ext cx="3090672" cy="1066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b="1" dirty="0" err="1" smtClean="0">
                <a:solidFill>
                  <a:srgbClr val="0070C0"/>
                </a:solidFill>
              </a:rPr>
              <a:t>Indek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KKP </a:t>
            </a:r>
            <a:r>
              <a:rPr lang="en-US" sz="1800" b="1" dirty="0" err="1">
                <a:solidFill>
                  <a:srgbClr val="0070C0"/>
                </a:solidFill>
              </a:rPr>
              <a:t>Tgl</a:t>
            </a:r>
            <a:r>
              <a:rPr lang="en-US" sz="1800" b="1">
                <a:solidFill>
                  <a:srgbClr val="0070C0"/>
                </a:solidFill>
              </a:rPr>
              <a:t>, </a:t>
            </a:r>
            <a:r>
              <a:rPr lang="en-US" sz="1800" b="1" smtClean="0">
                <a:solidFill>
                  <a:srgbClr val="0070C0"/>
                </a:solidFill>
              </a:rPr>
              <a:t>         pelaks</a:t>
            </a:r>
            <a:r>
              <a:rPr lang="en-US" sz="18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                </a:t>
            </a:r>
            <a:r>
              <a:rPr lang="en-US" sz="1800" b="1" dirty="0" err="1" smtClean="0">
                <a:solidFill>
                  <a:srgbClr val="0070C0"/>
                </a:solidFill>
              </a:rPr>
              <a:t>Pelaksana</a:t>
            </a:r>
            <a:endParaRPr lang="en-US" sz="18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5146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15200" y="25908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1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 smtClean="0"/>
              <a:t>piutang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lanjutan</a:t>
            </a:r>
            <a:r>
              <a:rPr lang="en-US" sz="2000" b="1" dirty="0" smtClean="0"/>
              <a:t>…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4419600" cy="3880772"/>
          </a:xfrm>
        </p:spPr>
        <p:txBody>
          <a:bodyPr>
            <a:normAutofit fontScale="92500"/>
          </a:bodyPr>
          <a:lstStyle/>
          <a:p>
            <a:r>
              <a:rPr lang="en-US" sz="2400" b="1" dirty="0" err="1"/>
              <a:t>Verifikasi</a:t>
            </a:r>
            <a:r>
              <a:rPr lang="en-US" sz="2400" b="1" dirty="0"/>
              <a:t> </a:t>
            </a:r>
            <a:r>
              <a:rPr lang="en-US" sz="2400" b="1" dirty="0" err="1"/>
              <a:t>eksistensi</a:t>
            </a:r>
            <a:endParaRPr lang="en-US" sz="2400" b="1" dirty="0"/>
          </a:p>
          <a:p>
            <a:pPr lvl="0"/>
            <a:r>
              <a:rPr lang="en-US" sz="2400" dirty="0" err="1"/>
              <a:t>Kirimkan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konfirmasi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debitur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timbulnya</a:t>
            </a:r>
            <a:r>
              <a:rPr lang="en-US" sz="2400" dirty="0"/>
              <a:t> </a:t>
            </a:r>
            <a:r>
              <a:rPr lang="en-US" sz="2400" dirty="0" err="1"/>
              <a:t>piutang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pencatatan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kas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debitur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tanggal</a:t>
            </a:r>
            <a:r>
              <a:rPr lang="en-US" sz="2400" dirty="0"/>
              <a:t>  </a:t>
            </a:r>
            <a:r>
              <a:rPr lang="en-US" sz="2400" dirty="0" err="1"/>
              <a:t>neraca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19050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086600" y="1905000"/>
            <a:ext cx="7620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9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55618"/>
            <a:ext cx="8260672" cy="9449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 smtClean="0"/>
              <a:t>piutang</a:t>
            </a:r>
            <a:r>
              <a:rPr lang="en-US" b="1" dirty="0" smtClean="0"/>
              <a:t> </a:t>
            </a:r>
            <a:r>
              <a:rPr lang="en-US" sz="2000" b="1" dirty="0" err="1" smtClean="0"/>
              <a:t>lanjutan</a:t>
            </a:r>
            <a:r>
              <a:rPr lang="en-US" sz="2000" b="1" dirty="0" smtClean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Verifikasi</a:t>
            </a:r>
            <a:r>
              <a:rPr lang="en-US" b="1" dirty="0"/>
              <a:t> </a:t>
            </a:r>
            <a:r>
              <a:rPr lang="en-US" b="1" dirty="0" err="1"/>
              <a:t>pemilikan</a:t>
            </a:r>
            <a:endParaRPr lang="en-US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 </a:t>
            </a:r>
            <a:r>
              <a:rPr lang="en-US" sz="2400" dirty="0" err="1"/>
              <a:t>timbulnya</a:t>
            </a:r>
            <a:r>
              <a:rPr lang="en-US" sz="2400" dirty="0"/>
              <a:t> </a:t>
            </a:r>
            <a:r>
              <a:rPr lang="en-US" sz="2400" dirty="0" err="1"/>
              <a:t>piutang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 smtClean="0"/>
              <a:t>konfirmasi</a:t>
            </a:r>
            <a:r>
              <a:rPr lang="en-US" sz="2400" dirty="0" smtClean="0"/>
              <a:t>  </a:t>
            </a:r>
            <a:r>
              <a:rPr lang="en-US" sz="2400" dirty="0" err="1"/>
              <a:t>piutang</a:t>
            </a:r>
            <a:endParaRPr lang="en-US" sz="2400" b="1" dirty="0"/>
          </a:p>
          <a:p>
            <a:pPr lvl="0"/>
            <a:r>
              <a:rPr lang="en-US" sz="2400" dirty="0" err="1"/>
              <a:t>Mintalah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endParaRPr lang="en-US" sz="2400" b="1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43600" y="1905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62800" y="1905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5800" y="1905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sz="2000" b="1" dirty="0" err="1"/>
              <a:t>lanjutan</a:t>
            </a:r>
            <a:r>
              <a:rPr lang="en-US" sz="2000" b="1" dirty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Verifikasi</a:t>
            </a:r>
            <a:r>
              <a:rPr lang="en-US" b="1" dirty="0"/>
              <a:t> Cutoff</a:t>
            </a:r>
          </a:p>
          <a:p>
            <a:pPr lvl="0"/>
            <a:r>
              <a:rPr lang="en-US" sz="2600" dirty="0" err="1"/>
              <a:t>Periksa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</a:t>
            </a:r>
            <a:r>
              <a:rPr lang="en-US" sz="2600" dirty="0" smtClean="0"/>
              <a:t>yang </a:t>
            </a:r>
            <a:r>
              <a:rPr lang="en-US" sz="2200" dirty="0" err="1" smtClean="0"/>
              <a:t>mendukung</a:t>
            </a:r>
            <a:r>
              <a:rPr lang="en-US" sz="2200" dirty="0" smtClean="0"/>
              <a:t> </a:t>
            </a:r>
            <a:r>
              <a:rPr lang="en-US" sz="2200" dirty="0" err="1"/>
              <a:t>timbulnya</a:t>
            </a:r>
            <a:r>
              <a:rPr lang="en-US" sz="2200" dirty="0"/>
              <a:t> </a:t>
            </a:r>
            <a:r>
              <a:rPr lang="en-US" sz="2200" dirty="0" err="1" smtClean="0"/>
              <a:t>piutang</a:t>
            </a:r>
            <a:r>
              <a:rPr lang="en-US" sz="2200" dirty="0" smtClean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smtClean="0"/>
              <a:t>	</a:t>
            </a:r>
            <a:r>
              <a:rPr lang="en-US" sz="2200" dirty="0" err="1" smtClean="0"/>
              <a:t>terakhir</a:t>
            </a:r>
            <a:r>
              <a:rPr lang="en-US" sz="2200" dirty="0" smtClean="0"/>
              <a:t> </a:t>
            </a:r>
            <a:r>
              <a:rPr lang="en-US" sz="2200" dirty="0" err="1"/>
              <a:t>tahun</a:t>
            </a:r>
            <a:r>
              <a:rPr lang="en-US" sz="2200" dirty="0"/>
              <a:t> yang </a:t>
            </a:r>
            <a:r>
              <a:rPr lang="en-US" sz="2200" dirty="0" err="1" smtClean="0"/>
              <a:t>diperiksa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pertama</a:t>
            </a:r>
            <a:r>
              <a:rPr lang="en-US" sz="2200" dirty="0"/>
              <a:t>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/>
              <a:t>tanggal</a:t>
            </a:r>
            <a:r>
              <a:rPr lang="en-US" sz="2200" dirty="0"/>
              <a:t> </a:t>
            </a:r>
            <a:r>
              <a:rPr lang="en-US" sz="2200" dirty="0" err="1"/>
              <a:t>neraca</a:t>
            </a:r>
            <a:endParaRPr lang="en-US" sz="2200" b="1" dirty="0"/>
          </a:p>
          <a:p>
            <a:pPr lvl="0"/>
            <a:r>
              <a:rPr lang="en-US" sz="2600" dirty="0" err="1"/>
              <a:t>Periksa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yang </a:t>
            </a:r>
            <a:r>
              <a:rPr lang="en-US" sz="2600" dirty="0" err="1" smtClean="0"/>
              <a:t>mendu</a:t>
            </a:r>
            <a:r>
              <a:rPr lang="en-US" sz="2200" dirty="0" err="1" smtClean="0"/>
              <a:t>kung</a:t>
            </a:r>
            <a:r>
              <a:rPr lang="en-US" sz="2200" dirty="0" smtClean="0"/>
              <a:t> </a:t>
            </a:r>
            <a:r>
              <a:rPr lang="en-US" sz="2200" dirty="0" err="1"/>
              <a:t>berkurangnya</a:t>
            </a:r>
            <a:r>
              <a:rPr lang="en-US" sz="2200" dirty="0"/>
              <a:t> </a:t>
            </a:r>
            <a:r>
              <a:rPr lang="en-US" sz="2200" dirty="0" err="1"/>
              <a:t>piutang</a:t>
            </a:r>
            <a:r>
              <a:rPr lang="en-US" sz="2200" dirty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terakhir</a:t>
            </a:r>
            <a:r>
              <a:rPr lang="en-US" sz="2200" dirty="0"/>
              <a:t> </a:t>
            </a:r>
            <a:r>
              <a:rPr lang="en-US" sz="2200" dirty="0" err="1"/>
              <a:t>tahun</a:t>
            </a:r>
            <a:r>
              <a:rPr lang="en-US" sz="2200" dirty="0"/>
              <a:t> </a:t>
            </a:r>
            <a:r>
              <a:rPr lang="en-US" sz="2200" dirty="0" smtClean="0"/>
              <a:t>yang </a:t>
            </a:r>
            <a:r>
              <a:rPr lang="en-US" sz="2200" dirty="0" err="1"/>
              <a:t>diperiksa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tanggal</a:t>
            </a:r>
            <a:r>
              <a:rPr lang="en-US" sz="2200" dirty="0"/>
              <a:t> </a:t>
            </a:r>
            <a:r>
              <a:rPr lang="en-US" sz="2200" dirty="0" err="1"/>
              <a:t>neraca</a:t>
            </a:r>
            <a:endParaRPr lang="en-US" sz="2200" b="1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19050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2800" y="19050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29600" y="19812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4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sz="2000" b="1" dirty="0" err="1"/>
              <a:t>lanjutan</a:t>
            </a:r>
            <a:r>
              <a:rPr lang="en-US" sz="2000" b="1" dirty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err="1"/>
              <a:t>Verifikasi</a:t>
            </a:r>
            <a:r>
              <a:rPr lang="en-US" sz="2400" b="1" dirty="0"/>
              <a:t> </a:t>
            </a:r>
            <a:r>
              <a:rPr lang="en-US" sz="2400" b="1" dirty="0" err="1"/>
              <a:t>penilaian</a:t>
            </a:r>
            <a:endParaRPr lang="en-US" sz="2400" b="1" dirty="0"/>
          </a:p>
          <a:p>
            <a:pPr lvl="0"/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CKP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</a:t>
            </a:r>
            <a:r>
              <a:rPr lang="en-US" sz="2400" dirty="0" err="1"/>
              <a:t>piutang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endParaRPr lang="en-US" sz="2400" b="1" dirty="0"/>
          </a:p>
          <a:p>
            <a:pPr lvl="0"/>
            <a:r>
              <a:rPr lang="en-US" sz="2400" dirty="0" err="1"/>
              <a:t>Bandingkan</a:t>
            </a:r>
            <a:r>
              <a:rPr lang="en-US" sz="2400" dirty="0"/>
              <a:t> CKP yang </a:t>
            </a:r>
            <a:r>
              <a:rPr lang="en-US" sz="2400" dirty="0" err="1"/>
              <a:t>tercantum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yang </a:t>
            </a:r>
            <a:r>
              <a:rPr lang="en-US" sz="2400" dirty="0" err="1"/>
              <a:t>diperiksa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endParaRPr lang="en-US" sz="2400" b="1" dirty="0"/>
          </a:p>
          <a:p>
            <a:pPr lvl="0"/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debitur</a:t>
            </a:r>
            <a:r>
              <a:rPr lang="en-US" sz="2400" dirty="0"/>
              <a:t> yang </a:t>
            </a:r>
            <a:r>
              <a:rPr lang="en-US" sz="2400" dirty="0" err="1"/>
              <a:t>utangnya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kadaluwarsa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IKHTISAR PROSES AUDIT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FASE 1 :</a:t>
            </a:r>
          </a:p>
          <a:p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MERENCANAKAN &amp; MERANCANG SUATU PENDEKATAN AUDIT</a:t>
            </a:r>
          </a:p>
          <a:p>
            <a:pPr algn="ctr"/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FASE 2 :</a:t>
            </a:r>
          </a:p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MELAKUKAN PENGUJIAN ATAS PENGENDALIAN &amp; PENGUJIAN SUBSTANTIF</a:t>
            </a:r>
          </a:p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FASE 3 :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MELAKUKAN PROSEDUR ANALITIS &amp; PENGUJIAN TERPERINCI</a:t>
            </a:r>
          </a:p>
          <a:p>
            <a:pPr algn="ctr"/>
            <a:r>
              <a:rPr lang="en-US" sz="2200" b="1" dirty="0" smtClean="0">
                <a:solidFill>
                  <a:srgbClr val="92D050"/>
                </a:solidFill>
              </a:rPr>
              <a:t>FASE 4 &amp; 5 :</a:t>
            </a:r>
          </a:p>
          <a:p>
            <a:r>
              <a:rPr lang="en-US" sz="2200" b="1" dirty="0" smtClean="0">
                <a:solidFill>
                  <a:srgbClr val="92D050"/>
                </a:solidFill>
              </a:rPr>
              <a:t>MENYELESAIKAN AUDIT &amp; MENERBITKAN LHP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447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Program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sz="2000" b="1" dirty="0" err="1"/>
              <a:t>lanjutan</a:t>
            </a:r>
            <a:r>
              <a:rPr lang="en-US" sz="2000" b="1" dirty="0"/>
              <a:t>…..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/>
          </a:bodyPr>
          <a:lstStyle/>
          <a:p>
            <a:r>
              <a:rPr lang="en-US" b="1" dirty="0" err="1"/>
              <a:t>Verifikasi</a:t>
            </a:r>
            <a:r>
              <a:rPr lang="en-US" b="1" dirty="0"/>
              <a:t> </a:t>
            </a:r>
            <a:r>
              <a:rPr lang="en-US" b="1" dirty="0" err="1"/>
              <a:t>penyajian</a:t>
            </a:r>
            <a:r>
              <a:rPr lang="en-US" b="1" dirty="0"/>
              <a:t> </a:t>
            </a:r>
            <a:r>
              <a:rPr lang="en-US" b="1" dirty="0" err="1"/>
              <a:t>peiutang</a:t>
            </a:r>
            <a:r>
              <a:rPr lang="en-US" b="1" dirty="0"/>
              <a:t> </a:t>
            </a:r>
            <a:r>
              <a:rPr lang="en-US" b="1" dirty="0" err="1"/>
              <a:t>didalam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/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 lvl="0"/>
            <a:r>
              <a:rPr lang="en-US" dirty="0" smtClean="0"/>
              <a:t> 	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sz="2200" dirty="0" err="1" smtClean="0"/>
              <a:t>lancar</a:t>
            </a:r>
            <a:r>
              <a:rPr lang="en-US" sz="2200" dirty="0" smtClean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tak</a:t>
            </a:r>
            <a:r>
              <a:rPr lang="en-US" sz="2200" dirty="0"/>
              <a:t> </a:t>
            </a:r>
            <a:r>
              <a:rPr lang="en-US" sz="2200" dirty="0" err="1"/>
              <a:t>lancar</a:t>
            </a:r>
            <a:endParaRPr lang="en-US" sz="2200" b="1" dirty="0"/>
          </a:p>
          <a:p>
            <a:pPr lvl="0"/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sz="2400" dirty="0" smtClean="0"/>
              <a:t>   </a:t>
            </a:r>
            <a:r>
              <a:rPr lang="en-US" sz="2400" dirty="0" err="1" smtClean="0"/>
              <a:t>piutang</a:t>
            </a:r>
            <a:endParaRPr lang="en-US" sz="2400" b="1" dirty="0"/>
          </a:p>
          <a:p>
            <a:pPr lvl="0"/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 lvl="0"/>
            <a:r>
              <a:rPr lang="en-US" dirty="0" smtClean="0"/>
              <a:t> 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piutang</a:t>
            </a:r>
            <a:endParaRPr lang="en-US" b="1" dirty="0"/>
          </a:p>
          <a:p>
            <a:pPr lvl="0"/>
            <a:r>
              <a:rPr lang="en-US" dirty="0" err="1"/>
              <a:t>Perisa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/>
              <a:t>piutang</a:t>
            </a:r>
            <a:endParaRPr lang="en-US" sz="2400" b="1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400" y="2209800"/>
            <a:ext cx="76200" cy="388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2209800"/>
            <a:ext cx="7620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24800" y="2209800"/>
            <a:ext cx="7620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3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PENJELASAN </a:t>
            </a:r>
            <a:r>
              <a:rPr lang="en-US" dirty="0" err="1" smtClean="0"/>
              <a:t>Ikhtisar</a:t>
            </a:r>
            <a:r>
              <a:rPr lang="en-US" dirty="0" smtClean="0"/>
              <a:t> proses audit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FASE 1: MERENCANAKAN &amp; MERANCANG SUATU</a:t>
            </a:r>
            <a:endParaRPr lang="id-ID" dirty="0" smtClean="0"/>
          </a:p>
          <a:p>
            <a:pPr marL="114300" indent="0">
              <a:buNone/>
            </a:pPr>
            <a:r>
              <a:rPr lang="id-ID" dirty="0" smtClean="0"/>
              <a:t>          </a:t>
            </a:r>
            <a:r>
              <a:rPr lang="en-US" dirty="0" smtClean="0"/>
              <a:t> PENDEKATAN SUATU AUDIT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3116028"/>
            <a:ext cx="4648200" cy="688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Menerima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klien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melaksanakan</a:t>
            </a:r>
            <a:r>
              <a:rPr lang="en-US" sz="2000" b="1" dirty="0" smtClean="0"/>
              <a:t> </a:t>
            </a:r>
          </a:p>
          <a:p>
            <a:pPr algn="ctr"/>
            <a:r>
              <a:rPr lang="en-US" sz="2000" b="1" dirty="0" err="1" smtClean="0"/>
              <a:t>perencanaan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awal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3859210"/>
            <a:ext cx="4800600" cy="807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Memahami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bisnis</a:t>
            </a:r>
            <a:r>
              <a:rPr lang="en-US" sz="2400" b="1" dirty="0" smtClean="0">
                <a:solidFill>
                  <a:srgbClr val="7030A0"/>
                </a:solidFill>
              </a:rPr>
              <a:t> &amp; </a:t>
            </a:r>
            <a:r>
              <a:rPr lang="en-US" sz="2400" b="1" dirty="0" err="1" smtClean="0">
                <a:solidFill>
                  <a:srgbClr val="7030A0"/>
                </a:solidFill>
              </a:rPr>
              <a:t>industri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klien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721656"/>
            <a:ext cx="4648200" cy="633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Menilai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risiko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bisnis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klien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5410200"/>
            <a:ext cx="495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prosedur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pendahuluan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8114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audit </a:t>
            </a:r>
            <a:r>
              <a:rPr lang="id-ID" dirty="0" smtClean="0"/>
              <a:t>Fase 1:</a:t>
            </a:r>
            <a:r>
              <a:rPr lang="en-US" dirty="0" smtClean="0"/>
              <a:t> </a:t>
            </a:r>
            <a:r>
              <a:rPr lang="en-US" sz="1800" dirty="0" err="1" smtClean="0"/>
              <a:t>Lanjutan</a:t>
            </a:r>
            <a:r>
              <a:rPr lang="en-US" sz="1800" dirty="0" smtClean="0"/>
              <a:t>…..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22098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Menetapkan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materialitas</a:t>
            </a:r>
            <a:r>
              <a:rPr lang="en-US" sz="2000" b="1" dirty="0" smtClean="0">
                <a:solidFill>
                  <a:srgbClr val="FFFF00"/>
                </a:solidFill>
              </a:rPr>
              <a:t> &amp; </a:t>
            </a:r>
            <a:r>
              <a:rPr lang="en-US" sz="2000" b="1" dirty="0" err="1" smtClean="0">
                <a:solidFill>
                  <a:srgbClr val="FFFF00"/>
                </a:solidFill>
              </a:rPr>
              <a:t>menilai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risiko</a:t>
            </a:r>
            <a:r>
              <a:rPr lang="en-US" sz="2000" b="1" dirty="0" smtClean="0">
                <a:solidFill>
                  <a:srgbClr val="FFFF00"/>
                </a:solidFill>
              </a:rPr>
              <a:t> audit </a:t>
            </a:r>
            <a:r>
              <a:rPr lang="en-US" sz="2000" b="1" dirty="0" err="1" smtClean="0">
                <a:solidFill>
                  <a:srgbClr val="FFFF00"/>
                </a:solidFill>
              </a:rPr>
              <a:t>yg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dapat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diterima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serta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risiko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bawaan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124200"/>
            <a:ext cx="563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Memahami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pengendalian</a:t>
            </a:r>
            <a:r>
              <a:rPr lang="en-US" sz="2400" b="1" dirty="0" smtClean="0"/>
              <a:t> intern &amp; </a:t>
            </a:r>
            <a:r>
              <a:rPr lang="en-US" sz="2400" b="1" dirty="0" err="1" smtClean="0"/>
              <a:t>menilai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risiko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pengendalian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676400" y="4038600"/>
            <a:ext cx="563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Mendapatkan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untuk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menilai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risiko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kecurangan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029200"/>
            <a:ext cx="563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Mengembangkan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&amp; program audit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keseluruhan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861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792</TotalTime>
  <Words>2483</Words>
  <Application>Microsoft Office PowerPoint</Application>
  <PresentationFormat>On-screen Show (4:3)</PresentationFormat>
  <Paragraphs>674</Paragraphs>
  <Slides>70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Facet</vt:lpstr>
      <vt:lpstr>MODUL Pemeriksaan Akuntansi 2</vt:lpstr>
      <vt:lpstr>PowerPoint Presentation</vt:lpstr>
      <vt:lpstr>PowerPoint Presentation</vt:lpstr>
      <vt:lpstr>PowerPoint Presentation</vt:lpstr>
      <vt:lpstr>PowerPoint Presentation</vt:lpstr>
      <vt:lpstr> literatur : 1. AUDITING, THEODOROS &amp; TUANAKOTA 2. ISA (INTERNATIONAL STANDART  ON AUDITING) </vt:lpstr>
      <vt:lpstr>IKHTISAR PROSES AUDIT</vt:lpstr>
      <vt:lpstr>PENJELASAN Ikhtisar proses audit :</vt:lpstr>
      <vt:lpstr>Proses audit Fase 1: Lanjutan…..</vt:lpstr>
      <vt:lpstr>Proses audit lanjutan ……..</vt:lpstr>
      <vt:lpstr>Proses audit lanjutan ……</vt:lpstr>
      <vt:lpstr>proses audit lanjut………</vt:lpstr>
      <vt:lpstr>PENGUJIAN PADA SIKLUS PENJUALAN &amp; PENAGIHAN : PIUTANG DAGANG</vt:lpstr>
      <vt:lpstr>  </vt:lpstr>
      <vt:lpstr> </vt:lpstr>
      <vt:lpstr>kerangka perencanaan program pengujian kepatuhan terhadap Siklus Pendapatan. </vt:lpstr>
      <vt:lpstr>KERANGKA TUJUAN PEMERIKSAAN  DALAM PENGUJIAN SUBSTANTIF </vt:lpstr>
      <vt:lpstr>TAHAP III : 1. MENDESAIN DAN MELAKUKAN PROSEDUR ANALITIS UNTUK PIUTANG DAGANG</vt:lpstr>
      <vt:lpstr>TUJUAN AUDIT TERKAIT SALDO PIUTANG</vt:lpstr>
      <vt:lpstr>PENJELASAN TAHAP 1 : 1. MENGIDENTIFIKASI RISIKO BISNIS KLIEN YANG MEMPENGARUHI PIUTANG DAGANG (tahap 1)</vt:lpstr>
      <vt:lpstr>2. MENETAPKAN SALAH SAJI YANG DAPAT DITERIMA DAN MENILAI RISIKO BAWAAN UNTUK PIUTANG DAGANG (tahap 1)</vt:lpstr>
      <vt:lpstr>3. MENILAI RISIKO PENGENDALIAN DALAM SIKLUS  PENJUALAN DAN PENAGIHAN (tahap 1)</vt:lpstr>
      <vt:lpstr>MENDESAIN DAN MELAKUKAN PROSEDUR ANALITIS UNTUK PIUTANG DAGANG</vt:lpstr>
      <vt:lpstr>PROSEDUR ANALITIS               SALAH SAJI YANG MUNGKIN                                                               TERJADI</vt:lpstr>
      <vt:lpstr>PROSEDUR ANALITIS               SALAH SAJI YANG MUNGKIN                                                               TERJADI</vt:lpstr>
      <vt:lpstr>Lanjutan....</vt:lpstr>
      <vt:lpstr>MENDESAIN PENGUJIAN PERINCIAN SALDO PIUTANG DAGANG &amp; TERKAIT</vt:lpstr>
      <vt:lpstr>PERSYARATAN STANDAR AUDITING  :</vt:lpstr>
      <vt:lpstr>PERSYARATAN STANDAR AUDITING  :</vt:lpstr>
      <vt:lpstr>JENIS2 KONFIRMASI :</vt:lpstr>
      <vt:lpstr> konfirmasi piutang terdapat dua metode yang dapat dilakukan oleh akuntan : </vt:lpstr>
      <vt:lpstr> konfirmasi piutang terdapat dua metode yang dapat dilakukan oleh akuntan : </vt:lpstr>
      <vt:lpstr>konfirmasi piutang terdapat dua metode yang dapat dilakukan oleh akuntan   lanjutan ………. </vt:lpstr>
      <vt:lpstr>konfirmasi piutang terdapat dua metode yang dapat dilakukan oleh akuntan   lanjutan ………. </vt:lpstr>
      <vt:lpstr>CONTOH KONFIRMASI POSITIF :</vt:lpstr>
      <vt:lpstr>Lanjutan konfirmasi positif ...</vt:lpstr>
      <vt:lpstr>Contoh konfirmasi negatif :</vt:lpstr>
      <vt:lpstr>KEPUTUSAN PENGAMBILAN SAMPEL :</vt:lpstr>
      <vt:lpstr>A.TINDAK LANJUT BILA ADA TANGGAPAN</vt:lpstr>
      <vt:lpstr>Unsur-unsur sistem akuntansi &amp; Pengendalian Intern</vt:lpstr>
      <vt:lpstr>Unsur-unsur sistem akuntansi &amp; Pengendalian Intern</vt:lpstr>
      <vt:lpstr>Ada beberapa siklus kegiatan : </vt:lpstr>
      <vt:lpstr>Contoh Kuesioner SPI  1.Organisani : </vt:lpstr>
      <vt:lpstr>2.SISTEM OTORISASI &amp; PROSEDUR  PENCATATAN </vt:lpstr>
      <vt:lpstr>2. SISTEM OTORISASI &amp; PROSEDUR  PENCATATAN lanjutan…….. </vt:lpstr>
      <vt:lpstr>2. SISTEM OTORISASI &amp; PROSEDUR  PENCATATAN lanjutan…….. </vt:lpstr>
      <vt:lpstr>PRAKTEK YANG SEHAT </vt:lpstr>
      <vt:lpstr>PRAKTEK YANG SEHAT </vt:lpstr>
      <vt:lpstr>PRAKTEK YANG SEHAT lanjutan ….. </vt:lpstr>
      <vt:lpstr>  PENGUJIAN KEPATUHAN  THD. SIKLUS PENDAPATAN  </vt:lpstr>
      <vt:lpstr>  PENGUJIAN KEPATUHAN  THD. SIKLUS PENDAPATAN lanjutan ……….. </vt:lpstr>
      <vt:lpstr>kerangka perencanaan program pengujian kepatuhan terhadap Siklus Pendapatan. </vt:lpstr>
      <vt:lpstr>Sistem penjualan kredit, yang terdiri dari berbagai prosedur : </vt:lpstr>
      <vt:lpstr>Sistem penjualan tunai, yang terdiri dari berbagai prosedur : </vt:lpstr>
      <vt:lpstr>Sistem retur penjualan,  yang terdiri dari prosedur </vt:lpstr>
      <vt:lpstr>Sistem penghapusan piutang, y ang terdiri dari prosedur : </vt:lpstr>
      <vt:lpstr> Unit organisasi yang terkait   </vt:lpstr>
      <vt:lpstr>D o k u m e n </vt:lpstr>
      <vt:lpstr>CATATAN AKUNTANSI</vt:lpstr>
      <vt:lpstr> PENGUJIAN SUBSTANTIF TERHADAP PIUTANG </vt:lpstr>
      <vt:lpstr> PENGUJIAN SUBSTANTIF TERHADAP PIUTANG </vt:lpstr>
      <vt:lpstr> Tujuan pengujian substantif terhadap piutang </vt:lpstr>
      <vt:lpstr> Tujuan pengujian substantif terhadap piutang </vt:lpstr>
      <vt:lpstr>KERANGKA TUJUAN PEMERIKSAAN  DALAM PENGUJIAN SUBSTANTIF </vt:lpstr>
      <vt:lpstr>Program pengujian substantif terhadap piutang </vt:lpstr>
      <vt:lpstr>Program pengujian substantif terhadap piutang lanjutan… </vt:lpstr>
      <vt:lpstr>Program pengujian substantif terhadap piutang lanjutan….. </vt:lpstr>
      <vt:lpstr>Program pengujian substantif terhadap piutang lanjutan….. </vt:lpstr>
      <vt:lpstr>Program pengujian substantif terhadap piutang lanjutan….. </vt:lpstr>
      <vt:lpstr>Program pengujian substantif terhadap piutang lanjutan…..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(dalam satu semester)</dc:title>
  <dc:creator>anik</dc:creator>
  <cp:lastModifiedBy>anik</cp:lastModifiedBy>
  <cp:revision>80</cp:revision>
  <dcterms:created xsi:type="dcterms:W3CDTF">2013-09-17T00:12:41Z</dcterms:created>
  <dcterms:modified xsi:type="dcterms:W3CDTF">2015-10-06T01:58:25Z</dcterms:modified>
</cp:coreProperties>
</file>